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drawing8.xml" ContentType="application/vnd.ms-office.drawingml.diagramDrawing+xml"/>
  <Default Extension="vml" ContentType="application/vnd.openxmlformats-officedocument.vmlDrawing"/>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09" r:id="rId2"/>
  </p:sldMasterIdLst>
  <p:notesMasterIdLst>
    <p:notesMasterId r:id="rId46"/>
  </p:notesMasterIdLst>
  <p:handoutMasterIdLst>
    <p:handoutMasterId r:id="rId47"/>
  </p:handoutMasterIdLst>
  <p:sldIdLst>
    <p:sldId id="316" r:id="rId3"/>
    <p:sldId id="317" r:id="rId4"/>
    <p:sldId id="303" r:id="rId5"/>
    <p:sldId id="339" r:id="rId6"/>
    <p:sldId id="304" r:id="rId7"/>
    <p:sldId id="305" r:id="rId8"/>
    <p:sldId id="306" r:id="rId9"/>
    <p:sldId id="310" r:id="rId10"/>
    <p:sldId id="320" r:id="rId11"/>
    <p:sldId id="307" r:id="rId12"/>
    <p:sldId id="321" r:id="rId13"/>
    <p:sldId id="276" r:id="rId14"/>
    <p:sldId id="277" r:id="rId15"/>
    <p:sldId id="337" r:id="rId16"/>
    <p:sldId id="322" r:id="rId17"/>
    <p:sldId id="296" r:id="rId18"/>
    <p:sldId id="278" r:id="rId19"/>
    <p:sldId id="323" r:id="rId20"/>
    <p:sldId id="324" r:id="rId21"/>
    <p:sldId id="325" r:id="rId22"/>
    <p:sldId id="326" r:id="rId23"/>
    <p:sldId id="328" r:id="rId24"/>
    <p:sldId id="297" r:id="rId25"/>
    <p:sldId id="327" r:id="rId26"/>
    <p:sldId id="280" r:id="rId27"/>
    <p:sldId id="281" r:id="rId28"/>
    <p:sldId id="312" r:id="rId29"/>
    <p:sldId id="329" r:id="rId30"/>
    <p:sldId id="313" r:id="rId31"/>
    <p:sldId id="290" r:id="rId32"/>
    <p:sldId id="298" r:id="rId33"/>
    <p:sldId id="299" r:id="rId34"/>
    <p:sldId id="315" r:id="rId35"/>
    <p:sldId id="314" r:id="rId36"/>
    <p:sldId id="300" r:id="rId37"/>
    <p:sldId id="330" r:id="rId38"/>
    <p:sldId id="331" r:id="rId39"/>
    <p:sldId id="332" r:id="rId40"/>
    <p:sldId id="333" r:id="rId41"/>
    <p:sldId id="334" r:id="rId42"/>
    <p:sldId id="338" r:id="rId43"/>
    <p:sldId id="336" r:id="rId44"/>
    <p:sldId id="319" r:id="rId4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20" autoAdjust="0"/>
    <p:restoredTop sz="87802" autoAdjust="0"/>
  </p:normalViewPr>
  <p:slideViewPr>
    <p:cSldViewPr>
      <p:cViewPr varScale="1">
        <p:scale>
          <a:sx n="64" d="100"/>
          <a:sy n="64" d="100"/>
        </p:scale>
        <p:origin x="-1692" y="-9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Identification step</a:t>
          </a:r>
        </a:p>
      </dgm:t>
    </dgm:pt>
    <dgm:pt modelId="{87285F1A-9237-DA4A-99FA-26C8423496D1}" type="parTrans" cxnId="{1F2F4AFA-B9CF-E24A-9A61-5B326CE35BE9}">
      <dgm:prSet/>
      <dgm:spPr/>
      <dgm:t>
        <a:bodyPr/>
        <a:lstStyle/>
        <a:p>
          <a:endParaRPr lang="en-US"/>
        </a:p>
      </dgm:t>
    </dgm:pt>
    <dgm:pt modelId="{AD7D42ED-7632-C44B-9C3F-427E9090AA5B}" type="sibTrans" cxnId="{1F2F4AFA-B9CF-E24A-9A61-5B326CE35BE9}">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smtClean="0"/>
            <a:t>Presenting an identifier to the security system</a:t>
          </a:r>
        </a:p>
      </dgm:t>
    </dgm:pt>
    <dgm:pt modelId="{A2C9D6DB-39E3-F244-A547-B41AFEE1B51F}" type="parTrans" cxnId="{A4A30F3F-4DF2-A54A-8299-D3425BEF0A85}">
      <dgm:prSet/>
      <dgm:spPr/>
      <dgm:t>
        <a:bodyPr/>
        <a:lstStyle/>
        <a:p>
          <a:endParaRPr lang="en-US"/>
        </a:p>
      </dgm:t>
    </dgm:pt>
    <dgm:pt modelId="{335BA0EC-EBDB-DE47-8A9B-847FA0A02D9F}" type="sibTrans" cxnId="{A4A30F3F-4DF2-A54A-8299-D3425BEF0A85}">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Verification step</a:t>
          </a:r>
        </a:p>
      </dgm:t>
    </dgm:pt>
    <dgm:pt modelId="{4C7E66AD-91E1-8C47-94A3-391D7C91A74B}" type="parTrans" cxnId="{BBE83782-7761-924F-808F-B909374C4260}">
      <dgm:prSet/>
      <dgm:spPr/>
      <dgm:t>
        <a:bodyPr/>
        <a:lstStyle/>
        <a:p>
          <a:endParaRPr lang="en-US"/>
        </a:p>
      </dgm:t>
    </dgm:pt>
    <dgm:pt modelId="{11D58F56-A8B7-5449-A138-CA70E84EA46D}" type="sibTrans" cxnId="{BBE83782-7761-924F-808F-B909374C4260}">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smtClean="0"/>
            <a:t>Presenting or generating authentication information that corroborates the binding between the entity and the identifier</a:t>
          </a:r>
          <a:endParaRPr lang="en-US" sz="1400" dirty="0"/>
        </a:p>
      </dgm:t>
    </dgm:pt>
    <dgm:pt modelId="{F1E3E441-D9E2-D243-8CE4-9915BE7372B0}" type="parTrans" cxnId="{BAD65D4D-50EF-B04B-B47E-54F27F89EA86}">
      <dgm:prSet/>
      <dgm:spPr/>
      <dgm:t>
        <a:bodyPr/>
        <a:lstStyle/>
        <a:p>
          <a:endParaRPr lang="en-US"/>
        </a:p>
      </dgm:t>
    </dgm:pt>
    <dgm:pt modelId="{3F4ADCFD-B1C1-124F-8AEF-57C95D3BFC4F}" type="sibTrans" cxnId="{BAD65D4D-50EF-B04B-B47E-54F27F89EA86}">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t>
        <a:bodyPr/>
        <a:lstStyle/>
        <a:p>
          <a:endParaRPr lang="en-US"/>
        </a:p>
      </dgm:t>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t>
        <a:bodyPr/>
        <a:lstStyle/>
        <a:p>
          <a:endParaRPr lang="en-US"/>
        </a:p>
      </dgm:t>
    </dgm:pt>
    <dgm:pt modelId="{37DCE661-73DA-254D-9C47-31F36F454596}" type="pres">
      <dgm:prSet presAssocID="{244474D5-971D-4549-BA32-8D72776A9F64}" presName="childNode1tx" presStyleLbl="bgAcc1" presStyleIdx="0" presStyleCnt="2">
        <dgm:presLayoutVars>
          <dgm:bulletEnabled val="1"/>
        </dgm:presLayoutVars>
      </dgm:prSet>
      <dgm:spPr/>
      <dgm:t>
        <a:bodyPr/>
        <a:lstStyle/>
        <a:p>
          <a:endParaRPr lang="en-US"/>
        </a:p>
      </dgm:t>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t>
        <a:bodyPr/>
        <a:lstStyle/>
        <a:p>
          <a:endParaRPr lang="en-US"/>
        </a:p>
      </dgm:t>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t>
        <a:bodyPr/>
        <a:lstStyle/>
        <a:p>
          <a:endParaRPr lang="en-US"/>
        </a:p>
      </dgm:t>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t>
        <a:bodyPr/>
        <a:lstStyle/>
        <a:p>
          <a:endParaRPr lang="en-US"/>
        </a:p>
      </dgm:t>
    </dgm:pt>
    <dgm:pt modelId="{B50CDBFC-F4AE-C44C-A3E6-62434FEA9A66}" type="pres">
      <dgm:prSet presAssocID="{9D8F27E9-34F3-5042-B551-ABBD03D5E7BF}" presName="childNode2tx" presStyleLbl="bgAcc1" presStyleIdx="1" presStyleCnt="2">
        <dgm:presLayoutVars>
          <dgm:bulletEnabled val="1"/>
        </dgm:presLayoutVars>
      </dgm:prSet>
      <dgm:spPr/>
      <dgm:t>
        <a:bodyPr/>
        <a:lstStyle/>
        <a:p>
          <a:endParaRPr lang="en-US"/>
        </a:p>
      </dgm:t>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t>
        <a:bodyPr/>
        <a:lstStyle/>
        <a:p>
          <a:endParaRPr lang="en-US"/>
        </a:p>
      </dgm:t>
    </dgm:pt>
    <dgm:pt modelId="{5EFB9BF3-E8F4-7A4D-A61D-93517125E97F}" type="pres">
      <dgm:prSet presAssocID="{9D8F27E9-34F3-5042-B551-ABBD03D5E7BF}" presName="connSite2" presStyleCnt="0"/>
      <dgm:spPr/>
    </dgm:pt>
  </dgm:ptLst>
  <dgm:cxnLst>
    <dgm:cxn modelId="{D5C5E20F-BA1B-D24D-967C-DB49ED1E76DD}" type="presOf" srcId="{244474D5-971D-4549-BA32-8D72776A9F64}" destId="{0EDB7823-805F-D841-BC3E-5057EF91AFB9}" srcOrd="0" destOrd="0" presId="urn:microsoft.com/office/officeart/2005/8/layout/hProcess4"/>
    <dgm:cxn modelId="{BAD65D4D-50EF-B04B-B47E-54F27F89EA86}" srcId="{9D8F27E9-34F3-5042-B551-ABBD03D5E7BF}" destId="{B1D41F93-0A1C-9844-B6DB-536339101D94}" srcOrd="0" destOrd="0" parTransId="{F1E3E441-D9E2-D243-8CE4-9915BE7372B0}" sibTransId="{3F4ADCFD-B1C1-124F-8AEF-57C95D3BFC4F}"/>
    <dgm:cxn modelId="{B66CB5BE-6C08-2B47-AF69-D1A988568F2C}" type="presOf" srcId="{9D8F27E9-34F3-5042-B551-ABBD03D5E7BF}" destId="{164086FD-4FA6-5449-8EBF-2B9E8C67DB0F}"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3CCC2612-5C30-4F4B-BFA5-A724D07A0193}" type="presOf" srcId="{AD7D42ED-7632-C44B-9C3F-427E9090AA5B}" destId="{B52CFB27-320B-504A-9441-8D1FC79FF50E}" srcOrd="0" destOrd="0" presId="urn:microsoft.com/office/officeart/2005/8/layout/hProcess4"/>
    <dgm:cxn modelId="{6A7EB14D-E646-2047-859C-CDACFA10720F}" type="presOf" srcId="{570E19DD-5792-FE40-B93A-604A4F805ADA}" destId="{8B1ED56A-975D-964C-A86F-34EF65168927}"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AFBE54E4-40EB-A843-B6CF-45616BC5F2E1}" type="presOf" srcId="{B1D41F93-0A1C-9844-B6DB-536339101D94}" destId="{D64977FD-7EF0-7942-884A-12FFACCA051A}"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751520A8-0979-B844-8C52-F70EB2AC8930}" type="presOf" srcId="{D10BDD67-6014-374E-8DC7-F7E1EAE760B6}" destId="{37DCE661-73DA-254D-9C47-31F36F454596}" srcOrd="1" destOrd="0" presId="urn:microsoft.com/office/officeart/2005/8/layout/hProcess4"/>
    <dgm:cxn modelId="{1F2F4AFA-B9CF-E24A-9A61-5B326CE35BE9}" srcId="{570E19DD-5792-FE40-B93A-604A4F805ADA}" destId="{244474D5-971D-4549-BA32-8D72776A9F64}" srcOrd="0" destOrd="0" parTransId="{87285F1A-9237-DA4A-99FA-26C8423496D1}" sibTransId="{AD7D42ED-7632-C44B-9C3F-427E9090AA5B}"/>
    <dgm:cxn modelId="{B22F21C6-D551-7D41-98E9-83F447EDC6E6}" type="presOf" srcId="{D10BDD67-6014-374E-8DC7-F7E1EAE760B6}" destId="{900921B5-CC31-8F4E-94D3-D274653E1677}" srcOrd="0" destOrd="0" presId="urn:microsoft.com/office/officeart/2005/8/layout/hProcess4"/>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423E4-4004-8844-8147-D3B40268345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4A2E6A0-F8D8-7F45-B6CD-AE3A4EDA6B00}">
      <dgm:prSet/>
      <dgm:spPr>
        <a:solidFill>
          <a:schemeClr val="bg1"/>
        </a:solidFill>
        <a:ln>
          <a:solidFill>
            <a:schemeClr val="accent1"/>
          </a:solidFill>
        </a:ln>
      </dgm:spPr>
      <dgm:t>
        <a:bodyPr/>
        <a:lstStyle/>
        <a:p>
          <a:pPr rtl="0"/>
          <a:r>
            <a:rPr lang="en-US" b="1" dirty="0" smtClean="0"/>
            <a:t>The Extensible Markup Language (XML)</a:t>
          </a:r>
          <a:endParaRPr lang="en-US" b="1" dirty="0"/>
        </a:p>
      </dgm:t>
    </dgm:pt>
    <dgm:pt modelId="{6A626184-04E8-334A-894E-1B6AAEC45B0E}" type="parTrans" cxnId="{230637E2-686F-964A-9FFA-0E7564672D2B}">
      <dgm:prSet/>
      <dgm:spPr/>
      <dgm:t>
        <a:bodyPr/>
        <a:lstStyle/>
        <a:p>
          <a:endParaRPr lang="en-US"/>
        </a:p>
      </dgm:t>
    </dgm:pt>
    <dgm:pt modelId="{74CECB05-E4AE-6542-B550-5ACA2395B7AF}" type="sibTrans" cxnId="{230637E2-686F-964A-9FFA-0E7564672D2B}">
      <dgm:prSet/>
      <dgm:spPr/>
      <dgm:t>
        <a:bodyPr/>
        <a:lstStyle/>
        <a:p>
          <a:endParaRPr lang="en-US"/>
        </a:p>
      </dgm:t>
    </dgm:pt>
    <dgm:pt modelId="{11CC3A85-D63A-FA4A-AC14-7E6E2ED88E90}">
      <dgm:prSet/>
      <dgm:spPr>
        <a:ln>
          <a:solidFill>
            <a:schemeClr val="tx1"/>
          </a:solidFill>
        </a:ln>
      </dgm:spPr>
      <dgm:t>
        <a:bodyPr/>
        <a:lstStyle/>
        <a:p>
          <a:pPr rtl="0"/>
          <a:r>
            <a:rPr lang="en-US" b="1" dirty="0" smtClean="0"/>
            <a:t>A markup language that uses sets of embedded tags or labels to characterize text elements within a document so as to indicate their appearance, function, meaning, or context</a:t>
          </a:r>
          <a:endParaRPr lang="en-US" b="1" dirty="0"/>
        </a:p>
      </dgm:t>
    </dgm:pt>
    <dgm:pt modelId="{014F8A88-C15C-9B44-B33D-0CEC993D5BCD}" type="parTrans" cxnId="{73AE95AE-9E5D-2943-BB75-A6A1FABD0EE1}">
      <dgm:prSet/>
      <dgm:spPr/>
      <dgm:t>
        <a:bodyPr/>
        <a:lstStyle/>
        <a:p>
          <a:endParaRPr lang="en-US"/>
        </a:p>
      </dgm:t>
    </dgm:pt>
    <dgm:pt modelId="{B6D4F9CD-348E-D143-91F5-162BBB7889C7}" type="sibTrans" cxnId="{73AE95AE-9E5D-2943-BB75-A6A1FABD0EE1}">
      <dgm:prSet/>
      <dgm:spPr/>
      <dgm:t>
        <a:bodyPr/>
        <a:lstStyle/>
        <a:p>
          <a:endParaRPr lang="en-US"/>
        </a:p>
      </dgm:t>
    </dgm:pt>
    <dgm:pt modelId="{0F2F1112-7F58-2F47-8A53-7D78FD453B0D}">
      <dgm:prSet/>
      <dgm:spPr>
        <a:solidFill>
          <a:schemeClr val="bg1"/>
        </a:solidFill>
        <a:ln>
          <a:solidFill>
            <a:schemeClr val="accent1"/>
          </a:solidFill>
        </a:ln>
      </dgm:spPr>
      <dgm:t>
        <a:bodyPr/>
        <a:lstStyle/>
        <a:p>
          <a:pPr rtl="0"/>
          <a:r>
            <a:rPr lang="en-US" b="1" dirty="0" smtClean="0"/>
            <a:t>The Simple Object Access Protocol (SOAP)</a:t>
          </a:r>
          <a:endParaRPr lang="en-US" b="1" dirty="0"/>
        </a:p>
      </dgm:t>
    </dgm:pt>
    <dgm:pt modelId="{BB866AFB-72CE-C44A-BA13-14C6EAF0713F}" type="parTrans" cxnId="{23AEFBC3-DDB6-3647-8F66-448E718966DF}">
      <dgm:prSet/>
      <dgm:spPr/>
      <dgm:t>
        <a:bodyPr/>
        <a:lstStyle/>
        <a:p>
          <a:endParaRPr lang="en-US"/>
        </a:p>
      </dgm:t>
    </dgm:pt>
    <dgm:pt modelId="{4FE7FFF6-F44E-BF49-A887-CDFD8367D362}" type="sibTrans" cxnId="{23AEFBC3-DDB6-3647-8F66-448E718966DF}">
      <dgm:prSet/>
      <dgm:spPr/>
      <dgm:t>
        <a:bodyPr/>
        <a:lstStyle/>
        <a:p>
          <a:endParaRPr lang="en-US"/>
        </a:p>
      </dgm:t>
    </dgm:pt>
    <dgm:pt modelId="{DD3682EA-69EF-324A-9485-27DE205275EA}">
      <dgm:prSet/>
      <dgm:spPr>
        <a:ln>
          <a:solidFill>
            <a:schemeClr val="tx1"/>
          </a:solidFill>
        </a:ln>
      </dgm:spPr>
      <dgm:t>
        <a:bodyPr/>
        <a:lstStyle/>
        <a:p>
          <a:pPr rtl="0"/>
          <a:r>
            <a:rPr lang="en-US" b="1" dirty="0" smtClean="0"/>
            <a:t>Enables applications to request services from one another with XML-based requests and receive responses as data formatted with XML</a:t>
          </a:r>
          <a:endParaRPr lang="en-US" b="1" dirty="0"/>
        </a:p>
      </dgm:t>
    </dgm:pt>
    <dgm:pt modelId="{6DD26C85-58DE-CD43-BA06-125CA8AE4259}" type="parTrans" cxnId="{61BDA83B-0E3A-2A40-809C-40C97992D263}">
      <dgm:prSet/>
      <dgm:spPr/>
      <dgm:t>
        <a:bodyPr/>
        <a:lstStyle/>
        <a:p>
          <a:endParaRPr lang="en-US"/>
        </a:p>
      </dgm:t>
    </dgm:pt>
    <dgm:pt modelId="{E9470C69-ED39-D645-82B7-F2D2CDEBE578}" type="sibTrans" cxnId="{61BDA83B-0E3A-2A40-809C-40C97992D263}">
      <dgm:prSet/>
      <dgm:spPr/>
      <dgm:t>
        <a:bodyPr/>
        <a:lstStyle/>
        <a:p>
          <a:endParaRPr lang="en-US"/>
        </a:p>
      </dgm:t>
    </dgm:pt>
    <dgm:pt modelId="{2F1C5F24-E788-B940-BD1D-D0D6944467F1}">
      <dgm:prSet/>
      <dgm:spPr>
        <a:solidFill>
          <a:schemeClr val="bg1"/>
        </a:solidFill>
        <a:ln>
          <a:solidFill>
            <a:schemeClr val="accent1"/>
          </a:solidFill>
        </a:ln>
      </dgm:spPr>
      <dgm:t>
        <a:bodyPr/>
        <a:lstStyle/>
        <a:p>
          <a:pPr rtl="0"/>
          <a:r>
            <a:rPr lang="en-US" b="1" dirty="0" smtClean="0"/>
            <a:t>WS-Security</a:t>
          </a:r>
          <a:endParaRPr lang="en-US" b="1" dirty="0"/>
        </a:p>
      </dgm:t>
    </dgm:pt>
    <dgm:pt modelId="{74DA54FB-DF20-CC4D-8C6F-C73147489BAE}" type="parTrans" cxnId="{2B338923-112A-994D-8D0C-2EB2A215556D}">
      <dgm:prSet/>
      <dgm:spPr/>
      <dgm:t>
        <a:bodyPr/>
        <a:lstStyle/>
        <a:p>
          <a:endParaRPr lang="en-US"/>
        </a:p>
      </dgm:t>
    </dgm:pt>
    <dgm:pt modelId="{99E95EC8-8270-114A-BA25-C6E8A4E91341}" type="sibTrans" cxnId="{2B338923-112A-994D-8D0C-2EB2A215556D}">
      <dgm:prSet/>
      <dgm:spPr/>
      <dgm:t>
        <a:bodyPr/>
        <a:lstStyle/>
        <a:p>
          <a:endParaRPr lang="en-US"/>
        </a:p>
      </dgm:t>
    </dgm:pt>
    <dgm:pt modelId="{42EC9970-D554-6B4F-BC52-FEBF4B4A15A5}">
      <dgm:prSet/>
      <dgm:spPr>
        <a:ln>
          <a:solidFill>
            <a:schemeClr val="tx1"/>
          </a:solidFill>
        </a:ln>
      </dgm:spPr>
      <dgm:t>
        <a:bodyPr/>
        <a:lstStyle/>
        <a:p>
          <a:pPr rtl="0"/>
          <a:r>
            <a:rPr lang="en-US" b="1" dirty="0" smtClean="0"/>
            <a:t>A set of SOAP extensions for implementing message integrity and confidentiality in Web services</a:t>
          </a:r>
          <a:endParaRPr lang="en-US" b="1" dirty="0"/>
        </a:p>
      </dgm:t>
    </dgm:pt>
    <dgm:pt modelId="{753DBD19-0D2B-1B48-8544-039D3A98E640}" type="parTrans" cxnId="{7E8A740C-0098-4740-B326-85983489E1FF}">
      <dgm:prSet/>
      <dgm:spPr/>
      <dgm:t>
        <a:bodyPr/>
        <a:lstStyle/>
        <a:p>
          <a:endParaRPr lang="en-US"/>
        </a:p>
      </dgm:t>
    </dgm:pt>
    <dgm:pt modelId="{DC0AE02F-B8F4-AF4E-A6B4-9F83565C75C8}" type="sibTrans" cxnId="{7E8A740C-0098-4740-B326-85983489E1FF}">
      <dgm:prSet/>
      <dgm:spPr/>
      <dgm:t>
        <a:bodyPr/>
        <a:lstStyle/>
        <a:p>
          <a:endParaRPr lang="en-US"/>
        </a:p>
      </dgm:t>
    </dgm:pt>
    <dgm:pt modelId="{00EF09AF-E825-A440-AB2B-67D7C4E2E5D4}">
      <dgm:prSet/>
      <dgm:spPr>
        <a:solidFill>
          <a:schemeClr val="bg1"/>
        </a:solidFill>
        <a:ln>
          <a:solidFill>
            <a:schemeClr val="accent1"/>
          </a:solidFill>
        </a:ln>
      </dgm:spPr>
      <dgm:t>
        <a:bodyPr/>
        <a:lstStyle/>
        <a:p>
          <a:pPr rtl="0"/>
          <a:r>
            <a:rPr lang="en-US" b="1" dirty="0" smtClean="0"/>
            <a:t>Security Assertion Markup Language (SAML)</a:t>
          </a:r>
          <a:endParaRPr lang="en-US" b="1" dirty="0"/>
        </a:p>
      </dgm:t>
    </dgm:pt>
    <dgm:pt modelId="{74347886-1A98-8643-BF30-60ADD1F13953}" type="parTrans" cxnId="{23CCE171-D72C-5346-9F6C-E5EFA739CC52}">
      <dgm:prSet/>
      <dgm:spPr/>
      <dgm:t>
        <a:bodyPr/>
        <a:lstStyle/>
        <a:p>
          <a:endParaRPr lang="en-US"/>
        </a:p>
      </dgm:t>
    </dgm:pt>
    <dgm:pt modelId="{FC0D52DB-516C-3F48-A113-85272450F74B}" type="sibTrans" cxnId="{23CCE171-D72C-5346-9F6C-E5EFA739CC52}">
      <dgm:prSet/>
      <dgm:spPr/>
      <dgm:t>
        <a:bodyPr/>
        <a:lstStyle/>
        <a:p>
          <a:endParaRPr lang="en-US"/>
        </a:p>
      </dgm:t>
    </dgm:pt>
    <dgm:pt modelId="{B23C3449-C8D4-2747-B33C-C1A92844CB51}">
      <dgm:prSet/>
      <dgm:spPr>
        <a:ln>
          <a:solidFill>
            <a:schemeClr val="tx1"/>
          </a:solidFill>
        </a:ln>
      </dgm:spPr>
      <dgm:t>
        <a:bodyPr/>
        <a:lstStyle/>
        <a:p>
          <a:pPr rtl="0"/>
          <a:r>
            <a:rPr lang="en-US" b="1" dirty="0" smtClean="0"/>
            <a:t>An XML-based language for the exchange of security information between online business partners</a:t>
          </a:r>
          <a:endParaRPr lang="en-US" b="1" dirty="0"/>
        </a:p>
      </dgm:t>
    </dgm:pt>
    <dgm:pt modelId="{6646F414-FF79-2442-89D5-6D2E02813509}" type="parTrans" cxnId="{98E45541-9C1B-0144-B20E-05CFED357319}">
      <dgm:prSet/>
      <dgm:spPr/>
      <dgm:t>
        <a:bodyPr/>
        <a:lstStyle/>
        <a:p>
          <a:endParaRPr lang="en-US"/>
        </a:p>
      </dgm:t>
    </dgm:pt>
    <dgm:pt modelId="{16A18B41-E242-4A4A-91D8-97E2984A7F8D}" type="sibTrans" cxnId="{98E45541-9C1B-0144-B20E-05CFED357319}">
      <dgm:prSet/>
      <dgm:spPr/>
      <dgm:t>
        <a:bodyPr/>
        <a:lstStyle/>
        <a:p>
          <a:endParaRPr lang="en-US"/>
        </a:p>
      </dgm:t>
    </dgm:pt>
    <dgm:pt modelId="{1A4FD7A5-DF68-F34E-914E-75D874D2D6FC}" type="pres">
      <dgm:prSet presAssocID="{6D2423E4-4004-8844-8147-D3B40268345B}" presName="theList" presStyleCnt="0">
        <dgm:presLayoutVars>
          <dgm:dir/>
          <dgm:animLvl val="lvl"/>
          <dgm:resizeHandles val="exact"/>
        </dgm:presLayoutVars>
      </dgm:prSet>
      <dgm:spPr/>
      <dgm:t>
        <a:bodyPr/>
        <a:lstStyle/>
        <a:p>
          <a:endParaRPr lang="en-US"/>
        </a:p>
      </dgm:t>
    </dgm:pt>
    <dgm:pt modelId="{47305C00-7A1B-3E4B-A781-4A7870373281}" type="pres">
      <dgm:prSet presAssocID="{F4A2E6A0-F8D8-7F45-B6CD-AE3A4EDA6B00}" presName="compNode" presStyleCnt="0"/>
      <dgm:spPr/>
    </dgm:pt>
    <dgm:pt modelId="{320B82E8-77A7-B544-9EE6-2B49635EB5F0}" type="pres">
      <dgm:prSet presAssocID="{F4A2E6A0-F8D8-7F45-B6CD-AE3A4EDA6B00}" presName="aNode" presStyleLbl="bgShp" presStyleIdx="0" presStyleCnt="4"/>
      <dgm:spPr/>
      <dgm:t>
        <a:bodyPr/>
        <a:lstStyle/>
        <a:p>
          <a:endParaRPr lang="en-US"/>
        </a:p>
      </dgm:t>
    </dgm:pt>
    <dgm:pt modelId="{FED9450D-3389-A141-A858-89DA0B86F0D6}" type="pres">
      <dgm:prSet presAssocID="{F4A2E6A0-F8D8-7F45-B6CD-AE3A4EDA6B00}" presName="textNode" presStyleLbl="bgShp" presStyleIdx="0" presStyleCnt="4"/>
      <dgm:spPr/>
      <dgm:t>
        <a:bodyPr/>
        <a:lstStyle/>
        <a:p>
          <a:endParaRPr lang="en-US"/>
        </a:p>
      </dgm:t>
    </dgm:pt>
    <dgm:pt modelId="{E16AB17E-6C44-9440-845E-698D916375EE}" type="pres">
      <dgm:prSet presAssocID="{F4A2E6A0-F8D8-7F45-B6CD-AE3A4EDA6B00}" presName="compChildNode" presStyleCnt="0"/>
      <dgm:spPr/>
    </dgm:pt>
    <dgm:pt modelId="{D19B16A3-0E66-4249-8C40-73DC0D33AE07}" type="pres">
      <dgm:prSet presAssocID="{F4A2E6A0-F8D8-7F45-B6CD-AE3A4EDA6B00}" presName="theInnerList" presStyleCnt="0"/>
      <dgm:spPr/>
    </dgm:pt>
    <dgm:pt modelId="{F88A9623-B695-3B43-9907-BC1A2CED98C0}" type="pres">
      <dgm:prSet presAssocID="{11CC3A85-D63A-FA4A-AC14-7E6E2ED88E90}" presName="childNode" presStyleLbl="node1" presStyleIdx="0" presStyleCnt="4">
        <dgm:presLayoutVars>
          <dgm:bulletEnabled val="1"/>
        </dgm:presLayoutVars>
      </dgm:prSet>
      <dgm:spPr/>
      <dgm:t>
        <a:bodyPr/>
        <a:lstStyle/>
        <a:p>
          <a:endParaRPr lang="en-US"/>
        </a:p>
      </dgm:t>
    </dgm:pt>
    <dgm:pt modelId="{0B13B2DB-04D8-2344-890F-D37AC48446C5}" type="pres">
      <dgm:prSet presAssocID="{F4A2E6A0-F8D8-7F45-B6CD-AE3A4EDA6B00}" presName="aSpace" presStyleCnt="0"/>
      <dgm:spPr/>
    </dgm:pt>
    <dgm:pt modelId="{1B4FC2FE-D617-FD4A-92AE-2807D13F868E}" type="pres">
      <dgm:prSet presAssocID="{0F2F1112-7F58-2F47-8A53-7D78FD453B0D}" presName="compNode" presStyleCnt="0"/>
      <dgm:spPr/>
    </dgm:pt>
    <dgm:pt modelId="{F7215F10-B00F-0B4B-89FD-E0D837330A4A}" type="pres">
      <dgm:prSet presAssocID="{0F2F1112-7F58-2F47-8A53-7D78FD453B0D}" presName="aNode" presStyleLbl="bgShp" presStyleIdx="1" presStyleCnt="4"/>
      <dgm:spPr/>
      <dgm:t>
        <a:bodyPr/>
        <a:lstStyle/>
        <a:p>
          <a:endParaRPr lang="en-US"/>
        </a:p>
      </dgm:t>
    </dgm:pt>
    <dgm:pt modelId="{4B5AEE58-B600-1E48-9726-8610E7C71343}" type="pres">
      <dgm:prSet presAssocID="{0F2F1112-7F58-2F47-8A53-7D78FD453B0D}" presName="textNode" presStyleLbl="bgShp" presStyleIdx="1" presStyleCnt="4"/>
      <dgm:spPr/>
      <dgm:t>
        <a:bodyPr/>
        <a:lstStyle/>
        <a:p>
          <a:endParaRPr lang="en-US"/>
        </a:p>
      </dgm:t>
    </dgm:pt>
    <dgm:pt modelId="{7DAFB3E6-F02C-D94E-ABD6-3F5C1C216AB3}" type="pres">
      <dgm:prSet presAssocID="{0F2F1112-7F58-2F47-8A53-7D78FD453B0D}" presName="compChildNode" presStyleCnt="0"/>
      <dgm:spPr/>
    </dgm:pt>
    <dgm:pt modelId="{4EF2BC27-02C2-D741-9A51-4489E5A8AB0D}" type="pres">
      <dgm:prSet presAssocID="{0F2F1112-7F58-2F47-8A53-7D78FD453B0D}" presName="theInnerList" presStyleCnt="0"/>
      <dgm:spPr/>
    </dgm:pt>
    <dgm:pt modelId="{987C18A4-1DC5-6746-9B80-C63742427AFE}" type="pres">
      <dgm:prSet presAssocID="{DD3682EA-69EF-324A-9485-27DE205275EA}" presName="childNode" presStyleLbl="node1" presStyleIdx="1" presStyleCnt="4">
        <dgm:presLayoutVars>
          <dgm:bulletEnabled val="1"/>
        </dgm:presLayoutVars>
      </dgm:prSet>
      <dgm:spPr/>
      <dgm:t>
        <a:bodyPr/>
        <a:lstStyle/>
        <a:p>
          <a:endParaRPr lang="en-US"/>
        </a:p>
      </dgm:t>
    </dgm:pt>
    <dgm:pt modelId="{8E8D5B86-D9FE-A142-BE36-BD00B75BD5AF}" type="pres">
      <dgm:prSet presAssocID="{0F2F1112-7F58-2F47-8A53-7D78FD453B0D}" presName="aSpace" presStyleCnt="0"/>
      <dgm:spPr/>
    </dgm:pt>
    <dgm:pt modelId="{F3F2D1B3-C46D-FD4D-B71F-38BA9CA9D2D3}" type="pres">
      <dgm:prSet presAssocID="{2F1C5F24-E788-B940-BD1D-D0D6944467F1}" presName="compNode" presStyleCnt="0"/>
      <dgm:spPr/>
    </dgm:pt>
    <dgm:pt modelId="{44F32B5C-82E6-5040-BF4B-C75C9346DA49}" type="pres">
      <dgm:prSet presAssocID="{2F1C5F24-E788-B940-BD1D-D0D6944467F1}" presName="aNode" presStyleLbl="bgShp" presStyleIdx="2" presStyleCnt="4"/>
      <dgm:spPr/>
      <dgm:t>
        <a:bodyPr/>
        <a:lstStyle/>
        <a:p>
          <a:endParaRPr lang="en-US"/>
        </a:p>
      </dgm:t>
    </dgm:pt>
    <dgm:pt modelId="{5D06E734-EC9C-9A42-AB13-631B2A7660C0}" type="pres">
      <dgm:prSet presAssocID="{2F1C5F24-E788-B940-BD1D-D0D6944467F1}" presName="textNode" presStyleLbl="bgShp" presStyleIdx="2" presStyleCnt="4"/>
      <dgm:spPr/>
      <dgm:t>
        <a:bodyPr/>
        <a:lstStyle/>
        <a:p>
          <a:endParaRPr lang="en-US"/>
        </a:p>
      </dgm:t>
    </dgm:pt>
    <dgm:pt modelId="{F2A98F65-7AA7-174A-992A-875BE6C01F1A}" type="pres">
      <dgm:prSet presAssocID="{2F1C5F24-E788-B940-BD1D-D0D6944467F1}" presName="compChildNode" presStyleCnt="0"/>
      <dgm:spPr/>
    </dgm:pt>
    <dgm:pt modelId="{E0742C2A-88EA-2F4A-8116-7484213592D3}" type="pres">
      <dgm:prSet presAssocID="{2F1C5F24-E788-B940-BD1D-D0D6944467F1}" presName="theInnerList" presStyleCnt="0"/>
      <dgm:spPr/>
    </dgm:pt>
    <dgm:pt modelId="{2171E679-C0DB-6F4F-BC0F-7FCD8C5AD0CD}" type="pres">
      <dgm:prSet presAssocID="{42EC9970-D554-6B4F-BC52-FEBF4B4A15A5}" presName="childNode" presStyleLbl="node1" presStyleIdx="2" presStyleCnt="4">
        <dgm:presLayoutVars>
          <dgm:bulletEnabled val="1"/>
        </dgm:presLayoutVars>
      </dgm:prSet>
      <dgm:spPr/>
      <dgm:t>
        <a:bodyPr/>
        <a:lstStyle/>
        <a:p>
          <a:endParaRPr lang="en-US"/>
        </a:p>
      </dgm:t>
    </dgm:pt>
    <dgm:pt modelId="{93199328-1960-4948-8023-7055FD216753}" type="pres">
      <dgm:prSet presAssocID="{2F1C5F24-E788-B940-BD1D-D0D6944467F1}" presName="aSpace" presStyleCnt="0"/>
      <dgm:spPr/>
    </dgm:pt>
    <dgm:pt modelId="{79B7F419-B82B-404B-8235-1887F7CDB330}" type="pres">
      <dgm:prSet presAssocID="{00EF09AF-E825-A440-AB2B-67D7C4E2E5D4}" presName="compNode" presStyleCnt="0"/>
      <dgm:spPr/>
    </dgm:pt>
    <dgm:pt modelId="{58FAE8FB-3A6F-4444-AD4B-225FD98380AC}" type="pres">
      <dgm:prSet presAssocID="{00EF09AF-E825-A440-AB2B-67D7C4E2E5D4}" presName="aNode" presStyleLbl="bgShp" presStyleIdx="3" presStyleCnt="4"/>
      <dgm:spPr/>
      <dgm:t>
        <a:bodyPr/>
        <a:lstStyle/>
        <a:p>
          <a:endParaRPr lang="en-US"/>
        </a:p>
      </dgm:t>
    </dgm:pt>
    <dgm:pt modelId="{ADAF1605-253C-9641-B93B-14BBB3DDAE38}" type="pres">
      <dgm:prSet presAssocID="{00EF09AF-E825-A440-AB2B-67D7C4E2E5D4}" presName="textNode" presStyleLbl="bgShp" presStyleIdx="3" presStyleCnt="4"/>
      <dgm:spPr/>
      <dgm:t>
        <a:bodyPr/>
        <a:lstStyle/>
        <a:p>
          <a:endParaRPr lang="en-US"/>
        </a:p>
      </dgm:t>
    </dgm:pt>
    <dgm:pt modelId="{A1F49F1C-61F9-504B-A81E-B1FF618F4C36}" type="pres">
      <dgm:prSet presAssocID="{00EF09AF-E825-A440-AB2B-67D7C4E2E5D4}" presName="compChildNode" presStyleCnt="0"/>
      <dgm:spPr/>
    </dgm:pt>
    <dgm:pt modelId="{6011B397-653E-0944-B906-B0193D80C29D}" type="pres">
      <dgm:prSet presAssocID="{00EF09AF-E825-A440-AB2B-67D7C4E2E5D4}" presName="theInnerList" presStyleCnt="0"/>
      <dgm:spPr/>
    </dgm:pt>
    <dgm:pt modelId="{FAD7A9B7-A076-B049-BBD0-1FAE76E162B6}" type="pres">
      <dgm:prSet presAssocID="{B23C3449-C8D4-2747-B33C-C1A92844CB51}" presName="childNode" presStyleLbl="node1" presStyleIdx="3" presStyleCnt="4">
        <dgm:presLayoutVars>
          <dgm:bulletEnabled val="1"/>
        </dgm:presLayoutVars>
      </dgm:prSet>
      <dgm:spPr/>
      <dgm:t>
        <a:bodyPr/>
        <a:lstStyle/>
        <a:p>
          <a:endParaRPr lang="en-US"/>
        </a:p>
      </dgm:t>
    </dgm:pt>
  </dgm:ptLst>
  <dgm:cxnLst>
    <dgm:cxn modelId="{23CCE171-D72C-5346-9F6C-E5EFA739CC52}" srcId="{6D2423E4-4004-8844-8147-D3B40268345B}" destId="{00EF09AF-E825-A440-AB2B-67D7C4E2E5D4}" srcOrd="3" destOrd="0" parTransId="{74347886-1A98-8643-BF30-60ADD1F13953}" sibTransId="{FC0D52DB-516C-3F48-A113-85272450F74B}"/>
    <dgm:cxn modelId="{23955FAB-0DF6-0F40-A172-DCA0849862AA}" type="presOf" srcId="{B23C3449-C8D4-2747-B33C-C1A92844CB51}" destId="{FAD7A9B7-A076-B049-BBD0-1FAE76E162B6}" srcOrd="0" destOrd="0" presId="urn:microsoft.com/office/officeart/2005/8/layout/lProcess2"/>
    <dgm:cxn modelId="{FBA684EE-33CD-7B42-82E0-F54D8F783879}" type="presOf" srcId="{F4A2E6A0-F8D8-7F45-B6CD-AE3A4EDA6B00}" destId="{320B82E8-77A7-B544-9EE6-2B49635EB5F0}" srcOrd="0" destOrd="0" presId="urn:microsoft.com/office/officeart/2005/8/layout/lProcess2"/>
    <dgm:cxn modelId="{4F247384-ED4C-B048-AA64-34A9ACF1A1D1}" type="presOf" srcId="{42EC9970-D554-6B4F-BC52-FEBF4B4A15A5}" destId="{2171E679-C0DB-6F4F-BC0F-7FCD8C5AD0CD}" srcOrd="0" destOrd="0" presId="urn:microsoft.com/office/officeart/2005/8/layout/lProcess2"/>
    <dgm:cxn modelId="{6786FB96-B8E9-C54B-83F9-D8830A2E9A09}" type="presOf" srcId="{F4A2E6A0-F8D8-7F45-B6CD-AE3A4EDA6B00}" destId="{FED9450D-3389-A141-A858-89DA0B86F0D6}" srcOrd="1" destOrd="0" presId="urn:microsoft.com/office/officeart/2005/8/layout/lProcess2"/>
    <dgm:cxn modelId="{CDF7336A-16E2-0B45-8080-DFCDB4F6111F}" type="presOf" srcId="{0F2F1112-7F58-2F47-8A53-7D78FD453B0D}" destId="{4B5AEE58-B600-1E48-9726-8610E7C71343}" srcOrd="1" destOrd="0" presId="urn:microsoft.com/office/officeart/2005/8/layout/lProcess2"/>
    <dgm:cxn modelId="{2B338923-112A-994D-8D0C-2EB2A215556D}" srcId="{6D2423E4-4004-8844-8147-D3B40268345B}" destId="{2F1C5F24-E788-B940-BD1D-D0D6944467F1}" srcOrd="2" destOrd="0" parTransId="{74DA54FB-DF20-CC4D-8C6F-C73147489BAE}" sibTransId="{99E95EC8-8270-114A-BA25-C6E8A4E91341}"/>
    <dgm:cxn modelId="{73AE95AE-9E5D-2943-BB75-A6A1FABD0EE1}" srcId="{F4A2E6A0-F8D8-7F45-B6CD-AE3A4EDA6B00}" destId="{11CC3A85-D63A-FA4A-AC14-7E6E2ED88E90}" srcOrd="0" destOrd="0" parTransId="{014F8A88-C15C-9B44-B33D-0CEC993D5BCD}" sibTransId="{B6D4F9CD-348E-D143-91F5-162BBB7889C7}"/>
    <dgm:cxn modelId="{E1F19ED1-8223-6D47-8DEB-D9FB1BA82F9F}" type="presOf" srcId="{6D2423E4-4004-8844-8147-D3B40268345B}" destId="{1A4FD7A5-DF68-F34E-914E-75D874D2D6FC}" srcOrd="0" destOrd="0" presId="urn:microsoft.com/office/officeart/2005/8/layout/lProcess2"/>
    <dgm:cxn modelId="{0F78F960-B44A-6546-BC12-3D8ADABE728B}" type="presOf" srcId="{00EF09AF-E825-A440-AB2B-67D7C4E2E5D4}" destId="{ADAF1605-253C-9641-B93B-14BBB3DDAE38}" srcOrd="1" destOrd="0" presId="urn:microsoft.com/office/officeart/2005/8/layout/lProcess2"/>
    <dgm:cxn modelId="{37E639FB-9886-4946-BB64-77E00077830F}" type="presOf" srcId="{DD3682EA-69EF-324A-9485-27DE205275EA}" destId="{987C18A4-1DC5-6746-9B80-C63742427AFE}" srcOrd="0" destOrd="0" presId="urn:microsoft.com/office/officeart/2005/8/layout/lProcess2"/>
    <dgm:cxn modelId="{7549AD5F-7857-C442-A674-17225F69A89B}" type="presOf" srcId="{00EF09AF-E825-A440-AB2B-67D7C4E2E5D4}" destId="{58FAE8FB-3A6F-4444-AD4B-225FD98380AC}" srcOrd="0" destOrd="0" presId="urn:microsoft.com/office/officeart/2005/8/layout/lProcess2"/>
    <dgm:cxn modelId="{457AD12F-4D47-4542-9E2F-909E3CA6838F}" type="presOf" srcId="{0F2F1112-7F58-2F47-8A53-7D78FD453B0D}" destId="{F7215F10-B00F-0B4B-89FD-E0D837330A4A}" srcOrd="0" destOrd="0" presId="urn:microsoft.com/office/officeart/2005/8/layout/lProcess2"/>
    <dgm:cxn modelId="{75114829-B6EA-0A42-AC60-17BD2665466C}" type="presOf" srcId="{11CC3A85-D63A-FA4A-AC14-7E6E2ED88E90}" destId="{F88A9623-B695-3B43-9907-BC1A2CED98C0}" srcOrd="0" destOrd="0" presId="urn:microsoft.com/office/officeart/2005/8/layout/lProcess2"/>
    <dgm:cxn modelId="{71FD624C-D03E-8942-96B9-3A2FBE053316}" type="presOf" srcId="{2F1C5F24-E788-B940-BD1D-D0D6944467F1}" destId="{44F32B5C-82E6-5040-BF4B-C75C9346DA49}" srcOrd="0" destOrd="0" presId="urn:microsoft.com/office/officeart/2005/8/layout/lProcess2"/>
    <dgm:cxn modelId="{23AEFBC3-DDB6-3647-8F66-448E718966DF}" srcId="{6D2423E4-4004-8844-8147-D3B40268345B}" destId="{0F2F1112-7F58-2F47-8A53-7D78FD453B0D}" srcOrd="1" destOrd="0" parTransId="{BB866AFB-72CE-C44A-BA13-14C6EAF0713F}" sibTransId="{4FE7FFF6-F44E-BF49-A887-CDFD8367D362}"/>
    <dgm:cxn modelId="{61BDA83B-0E3A-2A40-809C-40C97992D263}" srcId="{0F2F1112-7F58-2F47-8A53-7D78FD453B0D}" destId="{DD3682EA-69EF-324A-9485-27DE205275EA}" srcOrd="0" destOrd="0" parTransId="{6DD26C85-58DE-CD43-BA06-125CA8AE4259}" sibTransId="{E9470C69-ED39-D645-82B7-F2D2CDEBE578}"/>
    <dgm:cxn modelId="{98E45541-9C1B-0144-B20E-05CFED357319}" srcId="{00EF09AF-E825-A440-AB2B-67D7C4E2E5D4}" destId="{B23C3449-C8D4-2747-B33C-C1A92844CB51}" srcOrd="0" destOrd="0" parTransId="{6646F414-FF79-2442-89D5-6D2E02813509}" sibTransId="{16A18B41-E242-4A4A-91D8-97E2984A7F8D}"/>
    <dgm:cxn modelId="{7E8A740C-0098-4740-B326-85983489E1FF}" srcId="{2F1C5F24-E788-B940-BD1D-D0D6944467F1}" destId="{42EC9970-D554-6B4F-BC52-FEBF4B4A15A5}" srcOrd="0" destOrd="0" parTransId="{753DBD19-0D2B-1B48-8544-039D3A98E640}" sibTransId="{DC0AE02F-B8F4-AF4E-A6B4-9F83565C75C8}"/>
    <dgm:cxn modelId="{230637E2-686F-964A-9FFA-0E7564672D2B}" srcId="{6D2423E4-4004-8844-8147-D3B40268345B}" destId="{F4A2E6A0-F8D8-7F45-B6CD-AE3A4EDA6B00}" srcOrd="0" destOrd="0" parTransId="{6A626184-04E8-334A-894E-1B6AAEC45B0E}" sibTransId="{74CECB05-E4AE-6542-B550-5ACA2395B7AF}"/>
    <dgm:cxn modelId="{D505BCE8-A82F-2B47-A8AD-07278E5EF87B}" type="presOf" srcId="{2F1C5F24-E788-B940-BD1D-D0D6944467F1}" destId="{5D06E734-EC9C-9A42-AB13-631B2A7660C0}" srcOrd="1" destOrd="0" presId="urn:microsoft.com/office/officeart/2005/8/layout/lProcess2"/>
    <dgm:cxn modelId="{457DC256-6CCD-8B41-B764-E7DF61112E80}" type="presParOf" srcId="{1A4FD7A5-DF68-F34E-914E-75D874D2D6FC}" destId="{47305C00-7A1B-3E4B-A781-4A7870373281}" srcOrd="0" destOrd="0" presId="urn:microsoft.com/office/officeart/2005/8/layout/lProcess2"/>
    <dgm:cxn modelId="{ECD4D23F-B6D6-4547-8CDE-39307AB1D7D1}" type="presParOf" srcId="{47305C00-7A1B-3E4B-A781-4A7870373281}" destId="{320B82E8-77A7-B544-9EE6-2B49635EB5F0}" srcOrd="0" destOrd="0" presId="urn:microsoft.com/office/officeart/2005/8/layout/lProcess2"/>
    <dgm:cxn modelId="{99DADC7D-9D6B-6F43-A77A-03AA66927607}" type="presParOf" srcId="{47305C00-7A1B-3E4B-A781-4A7870373281}" destId="{FED9450D-3389-A141-A858-89DA0B86F0D6}" srcOrd="1" destOrd="0" presId="urn:microsoft.com/office/officeart/2005/8/layout/lProcess2"/>
    <dgm:cxn modelId="{1DC9BCFC-F42B-6743-96B7-CF9BD292EA2F}" type="presParOf" srcId="{47305C00-7A1B-3E4B-A781-4A7870373281}" destId="{E16AB17E-6C44-9440-845E-698D916375EE}" srcOrd="2" destOrd="0" presId="urn:microsoft.com/office/officeart/2005/8/layout/lProcess2"/>
    <dgm:cxn modelId="{F4E08F26-4B30-9244-8E2F-8A75B152463C}" type="presParOf" srcId="{E16AB17E-6C44-9440-845E-698D916375EE}" destId="{D19B16A3-0E66-4249-8C40-73DC0D33AE07}" srcOrd="0" destOrd="0" presId="urn:microsoft.com/office/officeart/2005/8/layout/lProcess2"/>
    <dgm:cxn modelId="{E06F269B-C51B-7D48-A692-1CF3548521FC}" type="presParOf" srcId="{D19B16A3-0E66-4249-8C40-73DC0D33AE07}" destId="{F88A9623-B695-3B43-9907-BC1A2CED98C0}" srcOrd="0" destOrd="0" presId="urn:microsoft.com/office/officeart/2005/8/layout/lProcess2"/>
    <dgm:cxn modelId="{936D1A59-7A46-744F-9333-EBF91122FAFD}" type="presParOf" srcId="{1A4FD7A5-DF68-F34E-914E-75D874D2D6FC}" destId="{0B13B2DB-04D8-2344-890F-D37AC48446C5}" srcOrd="1" destOrd="0" presId="urn:microsoft.com/office/officeart/2005/8/layout/lProcess2"/>
    <dgm:cxn modelId="{557192F4-136E-8A40-932B-43C0BC9C97E6}" type="presParOf" srcId="{1A4FD7A5-DF68-F34E-914E-75D874D2D6FC}" destId="{1B4FC2FE-D617-FD4A-92AE-2807D13F868E}" srcOrd="2" destOrd="0" presId="urn:microsoft.com/office/officeart/2005/8/layout/lProcess2"/>
    <dgm:cxn modelId="{858E0D32-2CC6-1449-BA39-F8746969CDA9}" type="presParOf" srcId="{1B4FC2FE-D617-FD4A-92AE-2807D13F868E}" destId="{F7215F10-B00F-0B4B-89FD-E0D837330A4A}" srcOrd="0" destOrd="0" presId="urn:microsoft.com/office/officeart/2005/8/layout/lProcess2"/>
    <dgm:cxn modelId="{23B23A66-4A95-4741-8B8F-C77E16E2C829}" type="presParOf" srcId="{1B4FC2FE-D617-FD4A-92AE-2807D13F868E}" destId="{4B5AEE58-B600-1E48-9726-8610E7C71343}" srcOrd="1" destOrd="0" presId="urn:microsoft.com/office/officeart/2005/8/layout/lProcess2"/>
    <dgm:cxn modelId="{B43A7597-EA40-AA41-8A4E-440A34ED551E}" type="presParOf" srcId="{1B4FC2FE-D617-FD4A-92AE-2807D13F868E}" destId="{7DAFB3E6-F02C-D94E-ABD6-3F5C1C216AB3}" srcOrd="2" destOrd="0" presId="urn:microsoft.com/office/officeart/2005/8/layout/lProcess2"/>
    <dgm:cxn modelId="{B8291F21-62B4-844E-8DEC-AF80B20E2645}" type="presParOf" srcId="{7DAFB3E6-F02C-D94E-ABD6-3F5C1C216AB3}" destId="{4EF2BC27-02C2-D741-9A51-4489E5A8AB0D}" srcOrd="0" destOrd="0" presId="urn:microsoft.com/office/officeart/2005/8/layout/lProcess2"/>
    <dgm:cxn modelId="{A40462F4-517F-4146-B00D-68F672775ABC}" type="presParOf" srcId="{4EF2BC27-02C2-D741-9A51-4489E5A8AB0D}" destId="{987C18A4-1DC5-6746-9B80-C63742427AFE}" srcOrd="0" destOrd="0" presId="urn:microsoft.com/office/officeart/2005/8/layout/lProcess2"/>
    <dgm:cxn modelId="{31D45C97-EA7D-4D4A-A8C3-4BB4BBD91A52}" type="presParOf" srcId="{1A4FD7A5-DF68-F34E-914E-75D874D2D6FC}" destId="{8E8D5B86-D9FE-A142-BE36-BD00B75BD5AF}" srcOrd="3" destOrd="0" presId="urn:microsoft.com/office/officeart/2005/8/layout/lProcess2"/>
    <dgm:cxn modelId="{7310F107-D992-4B4C-8961-320759AE18B4}" type="presParOf" srcId="{1A4FD7A5-DF68-F34E-914E-75D874D2D6FC}" destId="{F3F2D1B3-C46D-FD4D-B71F-38BA9CA9D2D3}" srcOrd="4" destOrd="0" presId="urn:microsoft.com/office/officeart/2005/8/layout/lProcess2"/>
    <dgm:cxn modelId="{82F47182-9897-624D-AB02-9580684A69B3}" type="presParOf" srcId="{F3F2D1B3-C46D-FD4D-B71F-38BA9CA9D2D3}" destId="{44F32B5C-82E6-5040-BF4B-C75C9346DA49}" srcOrd="0" destOrd="0" presId="urn:microsoft.com/office/officeart/2005/8/layout/lProcess2"/>
    <dgm:cxn modelId="{63C353C3-F292-7D44-BE1E-B5FC25205C4F}" type="presParOf" srcId="{F3F2D1B3-C46D-FD4D-B71F-38BA9CA9D2D3}" destId="{5D06E734-EC9C-9A42-AB13-631B2A7660C0}" srcOrd="1" destOrd="0" presId="urn:microsoft.com/office/officeart/2005/8/layout/lProcess2"/>
    <dgm:cxn modelId="{D6784B9C-D478-9F4B-B081-86598F042140}" type="presParOf" srcId="{F3F2D1B3-C46D-FD4D-B71F-38BA9CA9D2D3}" destId="{F2A98F65-7AA7-174A-992A-875BE6C01F1A}" srcOrd="2" destOrd="0" presId="urn:microsoft.com/office/officeart/2005/8/layout/lProcess2"/>
    <dgm:cxn modelId="{BD5A6DCC-7834-504B-A684-8BC80D9FC9F1}" type="presParOf" srcId="{F2A98F65-7AA7-174A-992A-875BE6C01F1A}" destId="{E0742C2A-88EA-2F4A-8116-7484213592D3}" srcOrd="0" destOrd="0" presId="urn:microsoft.com/office/officeart/2005/8/layout/lProcess2"/>
    <dgm:cxn modelId="{24D0691E-9405-E04B-89EA-48F21D2F877C}" type="presParOf" srcId="{E0742C2A-88EA-2F4A-8116-7484213592D3}" destId="{2171E679-C0DB-6F4F-BC0F-7FCD8C5AD0CD}" srcOrd="0" destOrd="0" presId="urn:microsoft.com/office/officeart/2005/8/layout/lProcess2"/>
    <dgm:cxn modelId="{5A0A9DA9-324F-DC4E-8F29-157A996D5B09}" type="presParOf" srcId="{1A4FD7A5-DF68-F34E-914E-75D874D2D6FC}" destId="{93199328-1960-4948-8023-7055FD216753}" srcOrd="5" destOrd="0" presId="urn:microsoft.com/office/officeart/2005/8/layout/lProcess2"/>
    <dgm:cxn modelId="{27BF35CE-BB39-7E41-B3E6-1F39FDB6CC01}" type="presParOf" srcId="{1A4FD7A5-DF68-F34E-914E-75D874D2D6FC}" destId="{79B7F419-B82B-404B-8235-1887F7CDB330}" srcOrd="6" destOrd="0" presId="urn:microsoft.com/office/officeart/2005/8/layout/lProcess2"/>
    <dgm:cxn modelId="{BA64CEC1-A505-174E-85A9-A3A7C85E1188}" type="presParOf" srcId="{79B7F419-B82B-404B-8235-1887F7CDB330}" destId="{58FAE8FB-3A6F-4444-AD4B-225FD98380AC}" srcOrd="0" destOrd="0" presId="urn:microsoft.com/office/officeart/2005/8/layout/lProcess2"/>
    <dgm:cxn modelId="{A24D3B52-560B-1F45-8659-ECA573FAA4B6}" type="presParOf" srcId="{79B7F419-B82B-404B-8235-1887F7CDB330}" destId="{ADAF1605-253C-9641-B93B-14BBB3DDAE38}" srcOrd="1" destOrd="0" presId="urn:microsoft.com/office/officeart/2005/8/layout/lProcess2"/>
    <dgm:cxn modelId="{274C7486-7B50-7F48-A797-15CBA8475B0D}" type="presParOf" srcId="{79B7F419-B82B-404B-8235-1887F7CDB330}" destId="{A1F49F1C-61F9-504B-A81E-B1FF618F4C36}" srcOrd="2" destOrd="0" presId="urn:microsoft.com/office/officeart/2005/8/layout/lProcess2"/>
    <dgm:cxn modelId="{D3A6CC0C-FFA4-4443-A11D-2D33521D03F7}" type="presParOf" srcId="{A1F49F1C-61F9-504B-A81E-B1FF618F4C36}" destId="{6011B397-653E-0944-B906-B0193D80C29D}" srcOrd="0" destOrd="0" presId="urn:microsoft.com/office/officeart/2005/8/layout/lProcess2"/>
    <dgm:cxn modelId="{44B999F6-3B65-2F49-BEC8-DE468B32F361}" type="presParOf" srcId="{6011B397-653E-0944-B906-B0193D80C29D}" destId="{FAD7A9B7-A076-B049-BBD0-1FAE76E162B6}"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dirty="0">
            <a:solidFill>
              <a:schemeClr val="bg1"/>
            </a:solidFill>
            <a:effectLst>
              <a:outerShdw blurRad="38100" dist="38100" dir="2700000" algn="tl">
                <a:srgbClr val="000000">
                  <a:alpha val="43137"/>
                </a:srgbClr>
              </a:outerShdw>
            </a:effectLst>
          </a:endParaRPr>
        </a:p>
      </dgm:t>
    </dgm:pt>
    <dgm:pt modelId="{7F772865-395B-B74D-AE95-62165E3715CF}" type="parTrans" cxnId="{C3C2AAF5-2A9D-DF4A-ADA2-119E8F496F3C}">
      <dgm:prSet/>
      <dgm:spPr/>
      <dgm:t>
        <a:bodyPr/>
        <a:lstStyle/>
        <a:p>
          <a:endParaRPr lang="en-US"/>
        </a:p>
      </dgm:t>
    </dgm:pt>
    <dgm:pt modelId="{CC53BC6C-A472-3B4A-89E9-FAFBD23A10AF}" type="sibTrans" cxnId="{C3C2AAF5-2A9D-DF4A-ADA2-119E8F496F3C}">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smtClean="0">
              <a:solidFill>
                <a:schemeClr val="tx1"/>
              </a:solidFill>
            </a:rPr>
            <a:t>Something the individual knows</a:t>
          </a:r>
        </a:p>
      </dgm:t>
    </dgm:pt>
    <dgm:pt modelId="{3E101151-60F3-8C45-BF42-5BC7848BBDE3}" type="parTrans" cxnId="{179473E0-E3B6-3C4F-B250-C2681AE20033}">
      <dgm:prSet/>
      <dgm:spPr/>
      <dgm:t>
        <a:bodyPr/>
        <a:lstStyle/>
        <a:p>
          <a:endParaRPr lang="en-US"/>
        </a:p>
      </dgm:t>
    </dgm:pt>
    <dgm:pt modelId="{22D8E162-C639-D54F-B99B-B98C10719FD1}" type="sibTrans" cxnId="{179473E0-E3B6-3C4F-B250-C2681AE20033}">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smtClean="0">
              <a:solidFill>
                <a:schemeClr val="tx1"/>
              </a:solidFill>
            </a:rPr>
            <a:t>Examples include a password, a personal identification number (PIN), or answers to a prearranged set of questions</a:t>
          </a:r>
        </a:p>
      </dgm:t>
    </dgm:pt>
    <dgm:pt modelId="{D8F144E2-DEAC-9442-85E5-B56E98A1748E}" type="parTrans" cxnId="{C5950C7B-546D-184C-AE19-40E60D5D2C07}">
      <dgm:prSet/>
      <dgm:spPr/>
      <dgm:t>
        <a:bodyPr/>
        <a:lstStyle/>
        <a:p>
          <a:endParaRPr lang="en-US"/>
        </a:p>
      </dgm:t>
    </dgm:pt>
    <dgm:pt modelId="{71A41394-6EB8-F141-8DBD-814452680B93}" type="sibTrans" cxnId="{C5950C7B-546D-184C-AE19-40E60D5D2C07}">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smtClean="0">
              <a:solidFill>
                <a:schemeClr val="tx1"/>
              </a:solidFill>
            </a:rPr>
            <a:t>Something the individual possesses</a:t>
          </a:r>
        </a:p>
      </dgm:t>
    </dgm:pt>
    <dgm:pt modelId="{FE9C1EB0-4EED-304D-BA3B-A3BC1769E586}" type="parTrans" cxnId="{F2F9F786-3221-BC46-AB33-1A5E84F9CC21}">
      <dgm:prSet/>
      <dgm:spPr/>
      <dgm:t>
        <a:bodyPr/>
        <a:lstStyle/>
        <a:p>
          <a:endParaRPr lang="en-US"/>
        </a:p>
      </dgm:t>
    </dgm:pt>
    <dgm:pt modelId="{6E2D310F-2902-F045-B383-764B0609219E}" type="sibTrans" cxnId="{F2F9F786-3221-BC46-AB33-1A5E84F9CC21}">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smtClean="0">
              <a:solidFill>
                <a:schemeClr val="tx1"/>
              </a:solidFill>
            </a:rPr>
            <a:t>Examples include cryptographic keys, electronic keycards, smart cards, and physical keys</a:t>
          </a:r>
        </a:p>
      </dgm:t>
    </dgm:pt>
    <dgm:pt modelId="{D704B110-3D33-5C49-BC63-F698E0010288}" type="parTrans" cxnId="{69536CA6-0135-DA46-ADD8-E7B705F7A9FA}">
      <dgm:prSet/>
      <dgm:spPr/>
      <dgm:t>
        <a:bodyPr/>
        <a:lstStyle/>
        <a:p>
          <a:endParaRPr lang="en-US"/>
        </a:p>
      </dgm:t>
    </dgm:pt>
    <dgm:pt modelId="{B83394AA-845B-CD48-882B-3BBA32C1434E}" type="sibTrans" cxnId="{69536CA6-0135-DA46-ADD8-E7B705F7A9FA}">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smtClean="0">
              <a:solidFill>
                <a:schemeClr val="tx1"/>
              </a:solidFill>
            </a:rPr>
            <a:t>This is referred to as a token</a:t>
          </a:r>
        </a:p>
      </dgm:t>
    </dgm:pt>
    <dgm:pt modelId="{FD37885D-ED06-4242-82CD-EE2C08AAA83D}" type="parTrans" cxnId="{C21BEC64-13EB-7B4D-B9E0-B14EAF4B5A83}">
      <dgm:prSet/>
      <dgm:spPr/>
      <dgm:t>
        <a:bodyPr/>
        <a:lstStyle/>
        <a:p>
          <a:endParaRPr lang="en-US"/>
        </a:p>
      </dgm:t>
    </dgm:pt>
    <dgm:pt modelId="{E345136C-FD81-A943-B4EF-05A92A54A472}" type="sibTrans" cxnId="{C21BEC64-13EB-7B4D-B9E0-B14EAF4B5A83}">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smtClean="0">
              <a:solidFill>
                <a:schemeClr val="tx1"/>
              </a:solidFill>
            </a:rPr>
            <a:t>Something the individual is (static biometrics)</a:t>
          </a:r>
        </a:p>
      </dgm:t>
    </dgm:pt>
    <dgm:pt modelId="{5A6141A0-4B98-BA43-8455-951068DF1C23}" type="parTrans" cxnId="{957298E0-2BC1-5641-9A4D-CB35AF7B2BB5}">
      <dgm:prSet/>
      <dgm:spPr/>
      <dgm:t>
        <a:bodyPr/>
        <a:lstStyle/>
        <a:p>
          <a:endParaRPr lang="en-US"/>
        </a:p>
      </dgm:t>
    </dgm:pt>
    <dgm:pt modelId="{BA1E137A-D1F7-224A-B836-F6DB4229EED5}" type="sibTrans" cxnId="{957298E0-2BC1-5641-9A4D-CB35AF7B2BB5}">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fingerprint, retina, and face</a:t>
          </a:r>
        </a:p>
      </dgm:t>
    </dgm:pt>
    <dgm:pt modelId="{31BB3FB1-E4BC-6542-BE90-0EFE0B63E3A3}" type="parTrans" cxnId="{38D9A8C6-BA45-074E-A2FA-72BDDD01AAD1}">
      <dgm:prSet/>
      <dgm:spPr/>
      <dgm:t>
        <a:bodyPr/>
        <a:lstStyle/>
        <a:p>
          <a:endParaRPr lang="en-US"/>
        </a:p>
      </dgm:t>
    </dgm:pt>
    <dgm:pt modelId="{44B37A57-E780-3040-8B43-3D0D424B9C5C}" type="sibTrans" cxnId="{38D9A8C6-BA45-074E-A2FA-72BDDD01AAD1}">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smtClean="0">
              <a:solidFill>
                <a:schemeClr val="tx1"/>
              </a:solidFill>
            </a:rPr>
            <a:t>Something the individual does (dynamic biometrics)</a:t>
          </a:r>
        </a:p>
      </dgm:t>
    </dgm:pt>
    <dgm:pt modelId="{3AF83B4A-19C2-9E41-B0F5-DF50739C92D0}" type="parTrans" cxnId="{20A5FFD9-1755-764C-8AAF-0749D788A4FD}">
      <dgm:prSet/>
      <dgm:spPr/>
      <dgm:t>
        <a:bodyPr/>
        <a:lstStyle/>
        <a:p>
          <a:endParaRPr lang="en-US"/>
        </a:p>
      </dgm:t>
    </dgm:pt>
    <dgm:pt modelId="{03AC5ABF-0D32-A34F-9803-FB340C6D5423}" type="sibTrans" cxnId="{20A5FFD9-1755-764C-8AAF-0749D788A4FD}">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voice pattern, handwriting characteristics, and typing rhythm</a:t>
          </a:r>
        </a:p>
      </dgm:t>
    </dgm:pt>
    <dgm:pt modelId="{014A7122-F640-2549-8E38-AC1EA2FD2202}" type="parTrans" cxnId="{87EF9F83-E037-D849-AFF9-6662B6DC77EA}">
      <dgm:prSet/>
      <dgm:spPr/>
      <dgm:t>
        <a:bodyPr/>
        <a:lstStyle/>
        <a:p>
          <a:endParaRPr lang="en-US"/>
        </a:p>
      </dgm:t>
    </dgm:pt>
    <dgm:pt modelId="{C79F7D77-7959-9E49-B8E9-9B90FD215C87}" type="sibTrans" cxnId="{87EF9F83-E037-D849-AFF9-6662B6DC77EA}">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t>
        <a:bodyPr/>
        <a:lstStyle/>
        <a:p>
          <a:endParaRPr lang="en-US"/>
        </a:p>
      </dgm:t>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t>
        <a:bodyPr/>
        <a:lstStyle/>
        <a:p>
          <a:endParaRPr lang="en-US"/>
        </a:p>
      </dgm:t>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t>
        <a:bodyPr/>
        <a:lstStyle/>
        <a:p>
          <a:endParaRPr lang="en-US"/>
        </a:p>
      </dgm:t>
    </dgm:pt>
    <dgm:pt modelId="{E33CCF0F-3973-8E4B-AFC2-9E3BFB300320}" type="pres">
      <dgm:prSet presAssocID="{7BCC3EDF-C106-F141-B7D2-3E5708FFA0CB}" presName="tile2" presStyleLbl="node1" presStyleIdx="1" presStyleCnt="4"/>
      <dgm:spPr/>
      <dgm:t>
        <a:bodyPr/>
        <a:lstStyle/>
        <a:p>
          <a:endParaRPr lang="en-US"/>
        </a:p>
      </dgm:t>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t>
        <a:bodyPr/>
        <a:lstStyle/>
        <a:p>
          <a:endParaRPr lang="en-US"/>
        </a:p>
      </dgm:t>
    </dgm:pt>
    <dgm:pt modelId="{59447268-F71E-A04B-AABB-B2CD824296C8}" type="pres">
      <dgm:prSet presAssocID="{7BCC3EDF-C106-F141-B7D2-3E5708FFA0CB}" presName="tile3" presStyleLbl="node1" presStyleIdx="2" presStyleCnt="4"/>
      <dgm:spPr/>
      <dgm:t>
        <a:bodyPr/>
        <a:lstStyle/>
        <a:p>
          <a:endParaRPr lang="en-US"/>
        </a:p>
      </dgm:t>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t>
        <a:bodyPr/>
        <a:lstStyle/>
        <a:p>
          <a:endParaRPr lang="en-US"/>
        </a:p>
      </dgm:t>
    </dgm:pt>
    <dgm:pt modelId="{467BDF3E-6D34-FA47-810C-C7A7578EB239}" type="pres">
      <dgm:prSet presAssocID="{7BCC3EDF-C106-F141-B7D2-3E5708FFA0CB}" presName="tile4" presStyleLbl="node1" presStyleIdx="3" presStyleCnt="4"/>
      <dgm:spPr/>
      <dgm:t>
        <a:bodyPr/>
        <a:lstStyle/>
        <a:p>
          <a:endParaRPr lang="en-US"/>
        </a:p>
      </dgm:t>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t>
        <a:bodyPr/>
        <a:lstStyle/>
        <a:p>
          <a:endParaRPr lang="en-US"/>
        </a:p>
      </dgm:t>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t>
        <a:bodyPr/>
        <a:lstStyle/>
        <a:p>
          <a:endParaRPr lang="en-US"/>
        </a:p>
      </dgm:t>
    </dgm:pt>
  </dgm:ptLst>
  <dgm:cxnLst>
    <dgm:cxn modelId="{BDFC6C0B-7DB2-D846-B334-2A5F0280561F}" type="presOf" srcId="{B2790C47-7AC7-C942-8F54-BB016D7B3E13}" destId="{E33CCF0F-3973-8E4B-AFC2-9E3BFB300320}" srcOrd="0" destOrd="1" presId="urn:microsoft.com/office/officeart/2005/8/layout/matrix1"/>
    <dgm:cxn modelId="{39149425-2A49-A04A-A30D-435AAF97F444}" type="presOf" srcId="{B2790C47-7AC7-C942-8F54-BB016D7B3E13}" destId="{3964FF08-51CD-8E4A-A52B-CE0591C80803}" srcOrd="1" destOrd="1" presId="urn:microsoft.com/office/officeart/2005/8/layout/matrix1"/>
    <dgm:cxn modelId="{91E4E7F8-A4FE-444C-95BB-757468EC1ABD}" type="presOf" srcId="{7BCC3EDF-C106-F141-B7D2-3E5708FFA0CB}" destId="{C61A0115-AB12-FA46-869D-AA194F831FE3}" srcOrd="0" destOrd="0" presId="urn:microsoft.com/office/officeart/2005/8/layout/matrix1"/>
    <dgm:cxn modelId="{DAF70DDF-A451-6E42-8610-168024CA1B9A}" type="presOf" srcId="{6DC29E09-2E21-9C49-8703-65E43A9D7C7E}" destId="{3964FF08-51CD-8E4A-A52B-CE0591C80803}" srcOrd="1" destOrd="2"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D1F8EB3D-C3D7-F04B-9123-540203B17B83}" type="presOf" srcId="{51F9C107-0EC3-C047-A93A-3F4869735FE5}" destId="{59447268-F71E-A04B-AABB-B2CD824296C8}" srcOrd="0" destOrd="0" presId="urn:microsoft.com/office/officeart/2005/8/layout/matrix1"/>
    <dgm:cxn modelId="{F2F9F786-3221-BC46-AB33-1A5E84F9CC21}" srcId="{0A7EC4B2-8E91-6F4A-960B-3A8A8FF5838B}" destId="{BD032899-A007-C04B-B105-F065202525BF}" srcOrd="1" destOrd="0" parTransId="{FE9C1EB0-4EED-304D-BA3B-A3BC1769E586}" sibTransId="{6E2D310F-2902-F045-B383-764B0609219E}"/>
    <dgm:cxn modelId="{18709ED7-E693-C046-AC44-26B4ACF1B2FE}" type="presOf" srcId="{6DC29E09-2E21-9C49-8703-65E43A9D7C7E}" destId="{E33CCF0F-3973-8E4B-AFC2-9E3BFB300320}" srcOrd="0" destOrd="2" presId="urn:microsoft.com/office/officeart/2005/8/layout/matrix1"/>
    <dgm:cxn modelId="{28B72F00-8798-6049-A681-F7AE4FE5AF12}" type="presOf" srcId="{BD032899-A007-C04B-B105-F065202525BF}" destId="{E33CCF0F-3973-8E4B-AFC2-9E3BFB300320}" srcOrd="0" destOrd="0"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179473E0-E3B6-3C4F-B250-C2681AE20033}" srcId="{0A7EC4B2-8E91-6F4A-960B-3A8A8FF5838B}" destId="{28001875-D699-D94D-AB6C-2C5A9EF2EEE2}" srcOrd="0" destOrd="0" parTransId="{3E101151-60F3-8C45-BF42-5BC7848BBDE3}" sibTransId="{22D8E162-C639-D54F-B99B-B98C10719FD1}"/>
    <dgm:cxn modelId="{B825BED2-56E1-9E4A-8F4F-E4935F1F0C60}" type="presOf" srcId="{3D2163D2-9B59-924C-B184-4A8985166780}" destId="{5C789DE4-B3C3-A748-808B-2C26450EC1CD}" srcOrd="1"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87EF9F83-E037-D849-AFF9-6662B6DC77EA}" srcId="{5F2B4D3F-B5AA-8847-B478-F97049166A61}" destId="{3D2163D2-9B59-924C-B184-4A8985166780}" srcOrd="0" destOrd="0" parTransId="{014A7122-F640-2549-8E38-AC1EA2FD2202}" sibTransId="{C79F7D77-7959-9E49-B8E9-9B90FD215C87}"/>
    <dgm:cxn modelId="{81237842-CABB-654E-B017-21F90AED5EE3}" type="presOf" srcId="{3D2163D2-9B59-924C-B184-4A8985166780}" destId="{467BDF3E-6D34-FA47-810C-C7A7578EB239}" srcOrd="0" destOrd="1" presId="urn:microsoft.com/office/officeart/2005/8/layout/matrix1"/>
    <dgm:cxn modelId="{60CA9581-C508-5341-8607-46FA29215CD4}" type="presOf" srcId="{51F9C107-0EC3-C047-A93A-3F4869735FE5}" destId="{45B707E8-4577-EC49-A346-FCED2702903B}" srcOrd="1" destOrd="0"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A2F4C67E-077E-6F4C-9255-017F9E23608F}" type="presOf" srcId="{28001875-D699-D94D-AB6C-2C5A9EF2EEE2}" destId="{3C2361F2-CD6A-9541-BA49-3ED56B1C1AEC}" srcOrd="1" destOrd="0" presId="urn:microsoft.com/office/officeart/2005/8/layout/matrix1"/>
    <dgm:cxn modelId="{4986F8F3-E9B6-E349-9238-2AF8B59FD50F}" type="presOf" srcId="{7A58DE46-5D06-7444-8465-6144DF22194F}" destId="{45B707E8-4577-EC49-A346-FCED2702903B}" srcOrd="1" destOrd="1" presId="urn:microsoft.com/office/officeart/2005/8/layout/matrix1"/>
    <dgm:cxn modelId="{63DFEBC8-6448-CD4D-83F5-C88470B9BA4B}" type="presOf" srcId="{28001875-D699-D94D-AB6C-2C5A9EF2EEE2}" destId="{716C6E66-6D8D-EE4A-B36D-2388F1ABF5C2}" srcOrd="0" destOrd="0" presId="urn:microsoft.com/office/officeart/2005/8/layout/matrix1"/>
    <dgm:cxn modelId="{957298E0-2BC1-5641-9A4D-CB35AF7B2BB5}" srcId="{0A7EC4B2-8E91-6F4A-960B-3A8A8FF5838B}" destId="{51F9C107-0EC3-C047-A93A-3F4869735FE5}" srcOrd="2" destOrd="0" parTransId="{5A6141A0-4B98-BA43-8455-951068DF1C23}" sibTransId="{BA1E137A-D1F7-224A-B836-F6DB4229EED5}"/>
    <dgm:cxn modelId="{321AAF07-10A1-2245-8997-858B36D8EB73}" type="presOf" srcId="{665359FE-8281-4543-926A-9886B0466547}" destId="{3C2361F2-CD6A-9541-BA49-3ED56B1C1AEC}" srcOrd="1" destOrd="1" presId="urn:microsoft.com/office/officeart/2005/8/layout/matrix1"/>
    <dgm:cxn modelId="{F748D47E-858E-CC43-A825-9C0E97388D97}" type="presOf" srcId="{0A7EC4B2-8E91-6F4A-960B-3A8A8FF5838B}" destId="{B4F1DF56-0CCF-E242-9FDC-CAAD6A8AFBAE}" srcOrd="0" destOrd="0" presId="urn:microsoft.com/office/officeart/2005/8/layout/matrix1"/>
    <dgm:cxn modelId="{56D9A851-0145-C342-87BA-1957BF5A3938}" type="presOf" srcId="{5F2B4D3F-B5AA-8847-B478-F97049166A61}" destId="{467BDF3E-6D34-FA47-810C-C7A7578EB239}" srcOrd="0" destOrd="0" presId="urn:microsoft.com/office/officeart/2005/8/layout/matrix1"/>
    <dgm:cxn modelId="{277C7593-F4E2-0D4F-A94E-73130C7C5D36}" type="presOf" srcId="{7A58DE46-5D06-7444-8465-6144DF22194F}" destId="{59447268-F71E-A04B-AABB-B2CD824296C8}" srcOrd="0" destOrd="1"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103BDBA-A0DD-5346-B731-0306D044697E}" type="presOf" srcId="{5F2B4D3F-B5AA-8847-B478-F97049166A61}" destId="{5C789DE4-B3C3-A748-808B-2C26450EC1CD}" srcOrd="1" destOrd="0" presId="urn:microsoft.com/office/officeart/2005/8/layout/matrix1"/>
    <dgm:cxn modelId="{4335F6DF-2CF3-724C-A97D-5C259D0498DC}" type="presOf" srcId="{BD032899-A007-C04B-B105-F065202525BF}" destId="{3964FF08-51CD-8E4A-A52B-CE0591C80803}" srcOrd="1"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BA12B43F-4ACE-FD4E-AA5B-2AD3F26C42E2}" type="presOf" srcId="{665359FE-8281-4543-926A-9886B0466547}" destId="{716C6E66-6D8D-EE4A-B36D-2388F1ABF5C2}" srcOrd="0" destOrd="1"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smtClean="0">
              <a:solidFill>
                <a:schemeClr val="tx1"/>
              </a:solidFill>
            </a:rPr>
            <a:t>Central to the problem of authenticated key exchange are two issues:</a:t>
          </a:r>
          <a:endParaRPr lang="en-US" sz="1400" dirty="0">
            <a:solidFill>
              <a:schemeClr val="tx1"/>
            </a:solidFill>
          </a:endParaRP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smtClean="0">
              <a:solidFill>
                <a:schemeClr val="tx1"/>
              </a:solidFill>
            </a:rPr>
            <a:t>    </a:t>
          </a:r>
          <a:r>
            <a:rPr lang="en-US" sz="1400" b="1" dirty="0" smtClean="0">
              <a:solidFill>
                <a:schemeClr val="tx2"/>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smtClean="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smtClean="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smtClean="0">
              <a:solidFill>
                <a:schemeClr val="tx1"/>
              </a:solidFill>
            </a:rPr>
            <a:t>   </a:t>
          </a:r>
          <a:r>
            <a:rPr lang="en-US" sz="1400" b="1" dirty="0" smtClean="0">
              <a:solidFill>
                <a:schemeClr val="tx2"/>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smtClean="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smtClean="0">
              <a:solidFill>
                <a:schemeClr val="tx1"/>
              </a:solidFill>
            </a:rPr>
            <a:t>Such replays could allow an opponent to:</a:t>
          </a:r>
          <a:endParaRPr lang="en-US" sz="1400" dirty="0">
            <a:solidFill>
              <a:schemeClr val="tx1"/>
            </a:solidFill>
          </a:endParaRP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smtClean="0">
              <a:solidFill>
                <a:schemeClr val="tx1"/>
              </a:solidFill>
            </a:rPr>
            <a:t>successfully impersonate another party</a:t>
          </a:r>
          <a:endParaRPr lang="en-US" sz="1400" dirty="0">
            <a:solidFill>
              <a:schemeClr val="tx1"/>
            </a:solidFill>
          </a:endParaRP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smtClean="0">
              <a:solidFill>
                <a:schemeClr val="tx1"/>
              </a:solidFill>
            </a:rPr>
            <a:t>disrupt operations by presenting parties with messages that appear genuine but are not </a:t>
          </a:r>
          <a:endParaRPr lang="en-US" sz="1400" dirty="0">
            <a:solidFill>
              <a:schemeClr val="tx1"/>
            </a:solidFill>
          </a:endParaRP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smtClean="0">
              <a:solidFill>
                <a:schemeClr val="tx1"/>
              </a:solidFill>
            </a:rPr>
            <a:t>compromise a session key</a:t>
          </a:r>
          <a:endParaRPr lang="en-US" sz="1400" dirty="0">
            <a:solidFill>
              <a:schemeClr val="tx1"/>
            </a:solidFill>
          </a:endParaRP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t>
        <a:bodyPr/>
        <a:lstStyle/>
        <a:p>
          <a:endParaRPr lang="en-US"/>
        </a:p>
      </dgm:t>
    </dgm:pt>
    <dgm:pt modelId="{BA479F05-35E1-104C-985F-17DE1C0AF79D}" type="pres">
      <dgm:prSet presAssocID="{42A1BA9C-61D5-EE4E-B529-680C2C0B779B}" presName="centerShape" presStyleLbl="node0" presStyleIdx="0" presStyleCnt="1" custScaleX="160935" custScaleY="132158" custLinFactNeighborX="12281" custLinFactNeighborY="-55642"/>
      <dgm:spPr/>
      <dgm:t>
        <a:bodyPr/>
        <a:lstStyle/>
        <a:p>
          <a:endParaRPr lang="en-US"/>
        </a:p>
      </dgm:t>
    </dgm:pt>
    <dgm:pt modelId="{C5F88DEF-6D6F-DD47-8C6B-04D781FB85C0}" type="pres">
      <dgm:prSet presAssocID="{0586B7DB-B08F-144C-AFC0-8CE70498859B}" presName="Name9" presStyleLbl="parChTrans1D2" presStyleIdx="0" presStyleCnt="2"/>
      <dgm:spPr/>
      <dgm:t>
        <a:bodyPr/>
        <a:lstStyle/>
        <a:p>
          <a:endParaRPr lang="en-US"/>
        </a:p>
      </dgm:t>
    </dgm:pt>
    <dgm:pt modelId="{FE5389AA-5C69-EF4D-982D-E9B2B28EC4E9}" type="pres">
      <dgm:prSet presAssocID="{0586B7DB-B08F-144C-AFC0-8CE70498859B}" presName="connTx" presStyleLbl="parChTrans1D2" presStyleIdx="0" presStyleCnt="2"/>
      <dgm:spPr/>
      <dgm:t>
        <a:bodyPr/>
        <a:lstStyle/>
        <a:p>
          <a:endParaRPr lang="en-US"/>
        </a:p>
      </dgm:t>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t>
        <a:bodyPr/>
        <a:lstStyle/>
        <a:p>
          <a:endParaRPr lang="en-US"/>
        </a:p>
      </dgm:t>
    </dgm:pt>
    <dgm:pt modelId="{6EC2EFFE-BCDF-F34D-8AA4-23E20C4141B4}" type="pres">
      <dgm:prSet presAssocID="{F28F2FD2-9D75-824D-B1B1-46A5B8F72073}" presName="Name9" presStyleLbl="parChTrans1D2" presStyleIdx="1" presStyleCnt="2"/>
      <dgm:spPr/>
      <dgm:t>
        <a:bodyPr/>
        <a:lstStyle/>
        <a:p>
          <a:endParaRPr lang="en-US"/>
        </a:p>
      </dgm:t>
    </dgm:pt>
    <dgm:pt modelId="{C982EF0F-6937-D540-9880-86A5F423B5B7}" type="pres">
      <dgm:prSet presAssocID="{F28F2FD2-9D75-824D-B1B1-46A5B8F72073}" presName="connTx" presStyleLbl="parChTrans1D2" presStyleIdx="1" presStyleCnt="2"/>
      <dgm:spPr/>
      <dgm:t>
        <a:bodyPr/>
        <a:lstStyle/>
        <a:p>
          <a:endParaRPr lang="en-US"/>
        </a:p>
      </dgm:t>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t>
        <a:bodyPr/>
        <a:lstStyle/>
        <a:p>
          <a:endParaRPr lang="en-US"/>
        </a:p>
      </dgm:t>
    </dgm:pt>
  </dgm:ptLst>
  <dgm:cxnLst>
    <dgm:cxn modelId="{FE9945A1-B1D4-A447-B2D4-80CB9FF16139}" srcId="{42A1BA9C-61D5-EE4E-B529-680C2C0B779B}" destId="{B997280A-9C03-234D-AFD4-0066649F1085}" srcOrd="1" destOrd="0" parTransId="{F28F2FD2-9D75-824D-B1B1-46A5B8F72073}" sibTransId="{54A4C9ED-BDB1-9B49-B1DC-51E76CEA5A15}"/>
    <dgm:cxn modelId="{A2814AAA-CB49-0A4E-9641-E0A63280A697}" type="presOf" srcId="{187C03DD-AB0B-3747-BA07-2D987064DC1D}" destId="{466CC06D-AEEB-A447-B59B-2F72AA20D107}" srcOrd="0" destOrd="0" presId="urn:microsoft.com/office/officeart/2005/8/layout/radial1"/>
    <dgm:cxn modelId="{6EC288C5-0B77-B649-ADAB-F58AA1721FD8}" srcId="{42A1BA9C-61D5-EE4E-B529-680C2C0B779B}" destId="{187C03DD-AB0B-3747-BA07-2D987064DC1D}" srcOrd="0" destOrd="0" parTransId="{0586B7DB-B08F-144C-AFC0-8CE70498859B}" sibTransId="{5B1CAE48-BC08-CB42-B02F-A84F6F813BD2}"/>
    <dgm:cxn modelId="{6730CD73-499B-434D-84BA-3B5C1F3C00A1}" srcId="{4A2A9FE5-F034-EF49-9E33-E67A70529487}" destId="{42A1BA9C-61D5-EE4E-B529-680C2C0B779B}" srcOrd="0" destOrd="0" parTransId="{52565F00-D9E7-6E49-9102-3499B88A60C3}" sibTransId="{344A0ED5-1AFB-464A-9400-C217B0375C89}"/>
    <dgm:cxn modelId="{8F82246A-9E05-C749-8600-2F8BF00FAC29}" type="presOf" srcId="{0586B7DB-B08F-144C-AFC0-8CE70498859B}" destId="{C5F88DEF-6D6F-DD47-8C6B-04D781FB85C0}" srcOrd="0" destOrd="0" presId="urn:microsoft.com/office/officeart/2005/8/layout/radial1"/>
    <dgm:cxn modelId="{4DDEEE47-168C-6245-AEDF-B29457EA162E}" type="presOf" srcId="{B997280A-9C03-234D-AFD4-0066649F1085}" destId="{E03A69F7-1AF4-9643-A17D-2DB9030ECD8C}"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A2F83DB5-ABE1-4F4C-8416-76D1FA08C686}" srcId="{187C03DD-AB0B-3747-BA07-2D987064DC1D}" destId="{E376A5E1-9AA9-8E44-9670-91AB4AEDB761}" srcOrd="1" destOrd="0" parTransId="{BD985E6A-32EB-0344-9A1A-B74803B7BFE5}" sibTransId="{D57CBA84-8AA5-9A4B-B0ED-283ABD207352}"/>
    <dgm:cxn modelId="{A304B2EA-067F-604A-A946-156503FE587B}" type="presOf" srcId="{06714EF4-CA95-674C-B562-A6747446DB60}" destId="{E03A69F7-1AF4-9643-A17D-2DB9030ECD8C}" srcOrd="0" destOrd="2" presId="urn:microsoft.com/office/officeart/2005/8/layout/radial1"/>
    <dgm:cxn modelId="{BF841177-AC03-3D4A-8061-AEA69A44DA60}" type="presOf" srcId="{42A1BA9C-61D5-EE4E-B529-680C2C0B779B}" destId="{BA479F05-35E1-104C-985F-17DE1C0AF79D}" srcOrd="0" destOrd="0" presId="urn:microsoft.com/office/officeart/2005/8/layout/radial1"/>
    <dgm:cxn modelId="{66272D6C-B3D7-8A44-BA30-561D66AE9B4E}" type="presOf" srcId="{F28F2FD2-9D75-824D-B1B1-46A5B8F72073}" destId="{6EC2EFFE-BCDF-F34D-8AA4-23E20C4141B4}" srcOrd="0" destOrd="0"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E4C04CC4-C103-7D42-8347-EF0F48651B8A}" srcId="{06714EF4-CA95-674C-B562-A6747446DB60}" destId="{51F52CBF-0616-9F49-81AB-6DDEE3864DED}" srcOrd="0" destOrd="0" parTransId="{7B0F4674-5FA1-D345-B335-CF507E4203BE}" sibTransId="{F0E53439-23F9-E44B-B348-127D4AFDA653}"/>
    <dgm:cxn modelId="{98E142B4-8D9F-2F4A-B8C2-D19F53CA72A5}" srcId="{B997280A-9C03-234D-AFD4-0066649F1085}" destId="{06714EF4-CA95-674C-B562-A6747446DB60}" srcOrd="1" destOrd="0" parTransId="{B305F661-85E2-C14C-8D46-E486C3404ED5}" sibTransId="{9FF60BA3-513D-0441-9E82-F889EFE039D6}"/>
    <dgm:cxn modelId="{88FF4734-5ACB-F947-891D-F098500C7BBA}" srcId="{06714EF4-CA95-674C-B562-A6747446DB60}" destId="{526A5C87-2C16-F74A-99BD-EF7191FA9CC8}" srcOrd="2" destOrd="0" parTransId="{34746B26-86A4-9C40-A5F0-365F128D1680}" sibTransId="{A9EA7635-6DAD-8F43-A496-BA4289B34AB6}"/>
    <dgm:cxn modelId="{040C096B-00AF-8D41-82AD-BE9047EEE0FB}" type="presOf" srcId="{BC6F485A-354F-7B40-B99B-ED35E7B7A921}" destId="{466CC06D-AEEB-A447-B59B-2F72AA20D107}" srcOrd="0" destOrd="1" presId="urn:microsoft.com/office/officeart/2005/8/layout/radial1"/>
    <dgm:cxn modelId="{08BE3158-61B8-794F-AD6D-02AEDC1011EF}" type="presOf" srcId="{526A5C87-2C16-F74A-99BD-EF7191FA9CC8}" destId="{E03A69F7-1AF4-9643-A17D-2DB9030ECD8C}" srcOrd="0" destOrd="5" presId="urn:microsoft.com/office/officeart/2005/8/layout/radial1"/>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AEB737CF-C9E9-2F4B-BD06-7E20BB070F6E}" type="presOf" srcId="{F28F2FD2-9D75-824D-B1B1-46A5B8F72073}" destId="{C982EF0F-6937-D540-9880-86A5F423B5B7}" srcOrd="1" destOrd="0" presId="urn:microsoft.com/office/officeart/2005/8/layout/radial1"/>
    <dgm:cxn modelId="{D8F2EBA2-C5D2-1E47-8BF1-214994E919BA}" type="presOf" srcId="{3BAF8808-04CC-194E-8041-C326228082DC}" destId="{E03A69F7-1AF4-9643-A17D-2DB9030ECD8C}" srcOrd="0" destOrd="4" presId="urn:microsoft.com/office/officeart/2005/8/layout/radial1"/>
    <dgm:cxn modelId="{E01C6ED9-7882-7040-AC84-919CA8AA44C1}" srcId="{B997280A-9C03-234D-AFD4-0066649F1085}" destId="{A214BCE4-B8A3-8E40-9F7F-863AAB46267A}" srcOrd="0" destOrd="0" parTransId="{26989117-9653-3B47-8203-E41ADD7B6C6B}" sibTransId="{60175D9F-E6C6-7C40-9064-C1F3F69AD9F6}"/>
    <dgm:cxn modelId="{8C61ED74-96A8-3443-B408-873B675C42E3}" type="presOf" srcId="{51F52CBF-0616-9F49-81AB-6DDEE3864DED}" destId="{E03A69F7-1AF4-9643-A17D-2DB9030ECD8C}" srcOrd="0" destOrd="3" presId="urn:microsoft.com/office/officeart/2005/8/layout/radial1"/>
    <dgm:cxn modelId="{0A149A44-AC62-884D-B8FB-AA13BCB05445}" type="presOf" srcId="{A214BCE4-B8A3-8E40-9F7F-863AAB46267A}" destId="{E03A69F7-1AF4-9643-A17D-2DB9030ECD8C}" srcOrd="0" destOrd="1" presId="urn:microsoft.com/office/officeart/2005/8/layout/radial1"/>
    <dgm:cxn modelId="{FE079683-041C-6844-845D-0359713151DA}" type="presOf" srcId="{E376A5E1-9AA9-8E44-9670-91AB4AEDB761}" destId="{466CC06D-AEEB-A447-B59B-2F72AA20D107}" srcOrd="0" destOrd="2" presId="urn:microsoft.com/office/officeart/2005/8/layout/radial1"/>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smtClean="0">
              <a:effectLst>
                <a:outerShdw blurRad="38100" dist="38100" dir="2700000" algn="tl">
                  <a:srgbClr val="000000">
                    <a:alpha val="43137"/>
                  </a:srgbClr>
                </a:outerShdw>
              </a:effectLst>
            </a:rPr>
            <a:t>One application for which encryption is growing in popularity is electronic         mail (e-mail)</a:t>
          </a:r>
          <a:endParaRPr lang="en-US" b="1" dirty="0">
            <a:effectLst>
              <a:outerShdw blurRad="38100" dist="38100" dir="2700000" algn="tl">
                <a:srgbClr val="000000">
                  <a:alpha val="43137"/>
                </a:srgbClr>
              </a:outerShdw>
            </a:effectLst>
          </a:endParaRPr>
        </a:p>
      </dgm:t>
    </dgm:pt>
    <dgm:pt modelId="{018374D5-DC26-C04B-8E9D-409ACA63319E}" type="parTrans" cxnId="{876D1080-874D-5245-AD72-798085879E0A}">
      <dgm:prSet/>
      <dgm:spPr/>
      <dgm:t>
        <a:bodyPr/>
        <a:lstStyle/>
        <a:p>
          <a:endParaRPr lang="en-US"/>
        </a:p>
      </dgm:t>
    </dgm:pt>
    <dgm:pt modelId="{143C8E8D-211F-FC4B-AFBA-CB17F9C3BCE3}" type="sibTrans" cxnId="{876D1080-874D-5245-AD72-798085879E0A}">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smtClean="0"/>
            <a:t>Header of the e-mail message must be in the clear so that the message can be handled by the store-and-forward        e-mail protocol, such as SMTP or X.400</a:t>
          </a:r>
          <a:endParaRPr lang="en-US" dirty="0"/>
        </a:p>
      </dgm:t>
    </dgm:pt>
    <dgm:pt modelId="{A9CA6853-ADAC-6744-8322-D6547E7C7744}" type="parTrans" cxnId="{ECD35BF2-9C8A-EA4F-95EC-A47E01804FEC}">
      <dgm:prSet/>
      <dgm:spPr/>
      <dgm:t>
        <a:bodyPr/>
        <a:lstStyle/>
        <a:p>
          <a:endParaRPr lang="en-US"/>
        </a:p>
      </dgm:t>
    </dgm:pt>
    <dgm:pt modelId="{20A5EB88-DF66-2B4D-9D6A-293EA87A6700}" type="sibTrans" cxnId="{ECD35BF2-9C8A-EA4F-95EC-A47E01804FEC}">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smtClean="0"/>
            <a:t>The e-mail message should be encrypted such that the mail-handling system is not in possession of the decryption key</a:t>
          </a:r>
          <a:endParaRPr lang="en-US" dirty="0"/>
        </a:p>
      </dgm:t>
    </dgm:pt>
    <dgm:pt modelId="{2B113B99-2156-6740-A053-8267C58D9583}" type="parTrans" cxnId="{79BF162A-6025-6B49-9B66-3B827C29AB63}">
      <dgm:prSet/>
      <dgm:spPr/>
      <dgm:t>
        <a:bodyPr/>
        <a:lstStyle/>
        <a:p>
          <a:endParaRPr lang="en-US"/>
        </a:p>
      </dgm:t>
    </dgm:pt>
    <dgm:pt modelId="{AEC0E53B-FFC0-BD47-B80F-7F7E364788E6}" type="sibTrans" cxnId="{79BF162A-6025-6B49-9B66-3B827C29AB63}">
      <dgm:prSet/>
      <dgm:spPr/>
      <dgm:t>
        <a:bodyPr/>
        <a:lstStyle/>
        <a:p>
          <a:endParaRPr lang="en-US"/>
        </a:p>
      </dgm:t>
    </dgm:pt>
    <dgm:pt modelId="{9CEF938B-3AB6-1C4A-868E-824E83151EF3}">
      <dgm:prSet/>
      <dgm:spPr/>
      <dgm:t>
        <a:bodyPr/>
        <a:lstStyle/>
        <a:p>
          <a:pPr rtl="0"/>
          <a:r>
            <a:rPr lang="en-US" b="1" dirty="0" smtClean="0">
              <a:effectLst>
                <a:outerShdw blurRad="38100" dist="38100" dir="2700000" algn="tl">
                  <a:srgbClr val="000000">
                    <a:alpha val="43137"/>
                  </a:srgbClr>
                </a:outerShdw>
              </a:effectLst>
            </a:rPr>
            <a:t>A second requirement is        that of authentication</a:t>
          </a:r>
          <a:endParaRPr lang="en-US" b="1" dirty="0">
            <a:effectLst>
              <a:outerShdw blurRad="38100" dist="38100" dir="2700000" algn="tl">
                <a:srgbClr val="000000">
                  <a:alpha val="43137"/>
                </a:srgbClr>
              </a:outerShdw>
            </a:effectLst>
          </a:endParaRPr>
        </a:p>
      </dgm:t>
    </dgm:pt>
    <dgm:pt modelId="{5B31B32D-0921-C146-B57A-CEC2F42C52ED}" type="parTrans" cxnId="{D3166395-1754-8844-823D-6847303DCFF8}">
      <dgm:prSet/>
      <dgm:spPr/>
      <dgm:t>
        <a:bodyPr/>
        <a:lstStyle/>
        <a:p>
          <a:endParaRPr lang="en-US"/>
        </a:p>
      </dgm:t>
    </dgm:pt>
    <dgm:pt modelId="{AFD55CEB-322D-254A-B87D-BCD53D6B0973}" type="sibTrans" cxnId="{D3166395-1754-8844-823D-6847303DCFF8}">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smtClean="0"/>
            <a:t>The recipient wants some assurance that the message is from the alleged sender</a:t>
          </a:r>
          <a:endParaRPr lang="en-US" dirty="0"/>
        </a:p>
      </dgm:t>
    </dgm:pt>
    <dgm:pt modelId="{7A386659-222E-3D44-B162-3C576E4C740C}" type="parTrans" cxnId="{17ECBBDE-4734-9D4D-9E93-6DDD74E978EF}">
      <dgm:prSet/>
      <dgm:spPr/>
      <dgm:t>
        <a:bodyPr/>
        <a:lstStyle/>
        <a:p>
          <a:endParaRPr lang="en-US"/>
        </a:p>
      </dgm:t>
    </dgm:pt>
    <dgm:pt modelId="{74BFBC6E-20F4-C04E-A911-850026561AB1}" type="sibTrans" cxnId="{17ECBBDE-4734-9D4D-9E93-6DDD74E978EF}">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t>
        <a:bodyPr/>
        <a:lstStyle/>
        <a:p>
          <a:endParaRPr lang="en-US"/>
        </a:p>
      </dgm:t>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dgm:presLayoutVars>
          <dgm:chMax val="0"/>
          <dgm:chPref val="0"/>
          <dgm:bulletEnabled val="1"/>
        </dgm:presLayoutVars>
      </dgm:prSet>
      <dgm:spPr/>
      <dgm:t>
        <a:bodyPr/>
        <a:lstStyle/>
        <a:p>
          <a:endParaRPr lang="en-US"/>
        </a:p>
      </dgm:t>
    </dgm:pt>
    <dgm:pt modelId="{250E2CAE-D7F2-CA49-ADA0-8E22EA6527F2}" type="pres">
      <dgm:prSet presAssocID="{49A0F27C-AB06-6E46-860E-E92391784480}" presName="desTx" presStyleLbl="alignAccFollowNode1" presStyleIdx="0" presStyleCnt="2">
        <dgm:presLayoutVars>
          <dgm:bulletEnabled val="1"/>
        </dgm:presLayoutVars>
      </dgm:prSet>
      <dgm:spPr/>
      <dgm:t>
        <a:bodyPr/>
        <a:lstStyle/>
        <a:p>
          <a:endParaRPr lang="en-US"/>
        </a:p>
      </dgm:t>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dgm:presLayoutVars>
          <dgm:chMax val="0"/>
          <dgm:chPref val="0"/>
          <dgm:bulletEnabled val="1"/>
        </dgm:presLayoutVars>
      </dgm:prSet>
      <dgm:spPr/>
      <dgm:t>
        <a:bodyPr/>
        <a:lstStyle/>
        <a:p>
          <a:endParaRPr lang="en-US"/>
        </a:p>
      </dgm:t>
    </dgm:pt>
    <dgm:pt modelId="{234A54C3-F482-6B48-A668-CE8E4B82EAAD}" type="pres">
      <dgm:prSet presAssocID="{9CEF938B-3AB6-1C4A-868E-824E83151EF3}" presName="desTx" presStyleLbl="alignAccFollowNode1" presStyleIdx="1" presStyleCnt="2">
        <dgm:presLayoutVars>
          <dgm:bulletEnabled val="1"/>
        </dgm:presLayoutVars>
      </dgm:prSet>
      <dgm:spPr/>
      <dgm:t>
        <a:bodyPr/>
        <a:lstStyle/>
        <a:p>
          <a:endParaRPr lang="en-US"/>
        </a:p>
      </dgm:t>
    </dgm:pt>
  </dgm:ptLst>
  <dgm:cxnLst>
    <dgm:cxn modelId="{62875449-1059-184B-9CEE-41DDEFB943B5}" type="presOf" srcId="{C22769E0-F79D-2A48-99E6-0072A55CB91F}" destId="{CFF0933B-1875-2A40-BD66-ACDBDD55C810}" srcOrd="0" destOrd="0" presId="urn:microsoft.com/office/officeart/2005/8/layout/hList1"/>
    <dgm:cxn modelId="{ECD35BF2-9C8A-EA4F-95EC-A47E01804FEC}" srcId="{49A0F27C-AB06-6E46-860E-E92391784480}" destId="{08F4C89D-9E55-8C4B-90EC-7C256B024203}" srcOrd="0" destOrd="0" parTransId="{A9CA6853-ADAC-6744-8322-D6547E7C7744}" sibTransId="{20A5EB88-DF66-2B4D-9D6A-293EA87A6700}"/>
    <dgm:cxn modelId="{57B64E7F-CCBE-5B49-8DE5-5FB289D1D186}" type="presOf" srcId="{A314E1AD-1480-7F4E-9C90-CC158932228D}" destId="{250E2CAE-D7F2-CA49-ADA0-8E22EA6527F2}" srcOrd="0" destOrd="1" presId="urn:microsoft.com/office/officeart/2005/8/layout/hList1"/>
    <dgm:cxn modelId="{AE592B20-0454-2846-8F8B-148D2F44C101}" type="presOf" srcId="{30597B7A-D639-6143-AD21-79D3F5C49382}" destId="{234A54C3-F482-6B48-A668-CE8E4B82EAAD}" srcOrd="0" destOrd="0" presId="urn:microsoft.com/office/officeart/2005/8/layout/hList1"/>
    <dgm:cxn modelId="{17ECBBDE-4734-9D4D-9E93-6DDD74E978EF}" srcId="{9CEF938B-3AB6-1C4A-868E-824E83151EF3}" destId="{30597B7A-D639-6143-AD21-79D3F5C49382}" srcOrd="0" destOrd="0" parTransId="{7A386659-222E-3D44-B162-3C576E4C740C}" sibTransId="{74BFBC6E-20F4-C04E-A911-850026561AB1}"/>
    <dgm:cxn modelId="{79BF162A-6025-6B49-9B66-3B827C29AB63}" srcId="{49A0F27C-AB06-6E46-860E-E92391784480}" destId="{A314E1AD-1480-7F4E-9C90-CC158932228D}" srcOrd="1" destOrd="0" parTransId="{2B113B99-2156-6740-A053-8267C58D9583}" sibTransId="{AEC0E53B-FFC0-BD47-B80F-7F7E364788E6}"/>
    <dgm:cxn modelId="{FB8B6073-E941-834A-B6CA-CED348A66EF4}" type="presOf" srcId="{08F4C89D-9E55-8C4B-90EC-7C256B024203}" destId="{250E2CAE-D7F2-CA49-ADA0-8E22EA6527F2}" srcOrd="0" destOrd="0" presId="urn:microsoft.com/office/officeart/2005/8/layout/hList1"/>
    <dgm:cxn modelId="{D3166395-1754-8844-823D-6847303DCFF8}" srcId="{C22769E0-F79D-2A48-99E6-0072A55CB91F}" destId="{9CEF938B-3AB6-1C4A-868E-824E83151EF3}" srcOrd="1" destOrd="0" parTransId="{5B31B32D-0921-C146-B57A-CEC2F42C52ED}" sibTransId="{AFD55CEB-322D-254A-B87D-BCD53D6B0973}"/>
    <dgm:cxn modelId="{939CBA14-37DF-EA40-B6C7-3C7CE8CC0A67}" type="presOf" srcId="{49A0F27C-AB06-6E46-860E-E92391784480}" destId="{6F582257-B838-6749-BB83-2F605DAA800F}" srcOrd="0" destOrd="0" presId="urn:microsoft.com/office/officeart/2005/8/layout/hList1"/>
    <dgm:cxn modelId="{876D1080-874D-5245-AD72-798085879E0A}" srcId="{C22769E0-F79D-2A48-99E6-0072A55CB91F}" destId="{49A0F27C-AB06-6E46-860E-E92391784480}" srcOrd="0" destOrd="0" parTransId="{018374D5-DC26-C04B-8E9D-409ACA63319E}" sibTransId="{143C8E8D-211F-FC4B-AFBA-CB17F9C3BCE3}"/>
    <dgm:cxn modelId="{319307A1-B76F-8C4E-BFA8-6279EC826FC0}" type="presOf" srcId="{9CEF938B-3AB6-1C4A-868E-824E83151EF3}" destId="{C8B0C6AD-2083-E841-BB39-3B090FD5A631}" srcOrd="0" destOrd="0" presId="urn:microsoft.com/office/officeart/2005/8/layout/hList1"/>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b="1" dirty="0">
            <a:effectLst>
              <a:outerShdw blurRad="38100" dist="38100" dir="2700000" algn="tl">
                <a:srgbClr val="000000">
                  <a:alpha val="43137"/>
                </a:srgbClr>
              </a:outerShdw>
            </a:effectLst>
          </a:endParaRP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smtClean="0"/>
            <a:t>Strategy involves the use of a trusted key distribution center (KDC)</a:t>
          </a:r>
          <a:endParaRPr lang="en-US" dirty="0"/>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smtClean="0"/>
            <a:t>Each party shares a secret key, known as a master key, with the KDC</a:t>
          </a:r>
          <a:endParaRPr lang="en-US" dirty="0"/>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smtClean="0"/>
            <a:t>KDC is responsible for generating keys to be used for a short time over a connection between two parties and for distributing those keys using the master keys to protect the distribution</a:t>
          </a:r>
          <a:endParaRPr lang="en-US" dirty="0"/>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t>
        <a:bodyPr/>
        <a:lstStyle/>
        <a:p>
          <a:endParaRPr lang="en-US"/>
        </a:p>
      </dgm:t>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t>
        <a:bodyPr/>
        <a:lstStyle/>
        <a:p>
          <a:endParaRPr lang="en-US"/>
        </a:p>
      </dgm:t>
    </dgm:pt>
    <dgm:pt modelId="{944EFA6F-E7B0-1E42-AD4C-1993C04C163B}" type="pres">
      <dgm:prSet presAssocID="{5A576AF0-22C4-5B47-A5EA-762AF5228C29}" presName="desTx" presStyleLbl="alignAccFollowNode1" presStyleIdx="0" presStyleCnt="1">
        <dgm:presLayoutVars>
          <dgm:bulletEnabled val="1"/>
        </dgm:presLayoutVars>
      </dgm:prSet>
      <dgm:spPr/>
      <dgm:t>
        <a:bodyPr/>
        <a:lstStyle/>
        <a:p>
          <a:endParaRPr lang="en-US"/>
        </a:p>
      </dgm:t>
    </dgm:pt>
  </dgm:ptLst>
  <dgm:cxnLst>
    <dgm:cxn modelId="{3025E8E5-0F54-BC42-B4D9-997EC40C43AC}" type="presOf" srcId="{2E22C85B-FE1D-4C48-8BB2-F73D72C35045}" destId="{944EFA6F-E7B0-1E42-AD4C-1993C04C163B}" srcOrd="0" destOrd="1" presId="urn:microsoft.com/office/officeart/2005/8/layout/hList1"/>
    <dgm:cxn modelId="{26D34C8C-D060-9540-9397-0E8DA33CB8E3}" type="presOf" srcId="{B2695EE7-84C4-0843-9048-38C1B2A3A4D5}" destId="{AACC8E35-879E-944F-8B4A-997AED723BC6}" srcOrd="0" destOrd="0" presId="urn:microsoft.com/office/officeart/2005/8/layout/hList1"/>
    <dgm:cxn modelId="{AC3588FB-4AD7-AE41-9D51-312BAC5B6A81}" type="presOf" srcId="{5A576AF0-22C4-5B47-A5EA-762AF5228C29}" destId="{6BACF627-1098-DA4A-A340-1BC48F0EA257}" srcOrd="0" destOrd="0" presId="urn:microsoft.com/office/officeart/2005/8/layout/hList1"/>
    <dgm:cxn modelId="{A59A404C-4B4A-C846-9F34-60AC92CBE704}" srcId="{5A576AF0-22C4-5B47-A5EA-762AF5228C29}" destId="{2E22C85B-FE1D-4C48-8BB2-F73D72C35045}" srcOrd="1" destOrd="0" parTransId="{76836154-F00D-7146-AFFA-0274EF744EA0}" sibTransId="{DD2A799E-9945-D64C-9251-7BCE7B6E2DB9}"/>
    <dgm:cxn modelId="{97805ADD-29EF-9D4A-B281-FAD20DADA15B}" srcId="{5A576AF0-22C4-5B47-A5EA-762AF5228C29}" destId="{B6796088-8339-534A-9BE7-7B08FCDF70CA}" srcOrd="0" destOrd="0" parTransId="{2E03D444-417B-8741-987B-1655FB3FDD8F}" sibTransId="{B0B12461-88FF-CF47-94EE-710EFBBA84E0}"/>
    <dgm:cxn modelId="{0D51C812-9E1A-A94D-802B-4CD1BB04871F}" type="presOf" srcId="{4B0705A2-AC8B-2942-912B-81D1C98DCF56}" destId="{944EFA6F-E7B0-1E42-AD4C-1993C04C163B}" srcOrd="0" destOrd="2" presId="urn:microsoft.com/office/officeart/2005/8/layout/hList1"/>
    <dgm:cxn modelId="{CA991645-8E39-0B45-BAFB-4B721354AFD1}" srcId="{5A576AF0-22C4-5B47-A5EA-762AF5228C29}" destId="{4B0705A2-AC8B-2942-912B-81D1C98DCF56}" srcOrd="2" destOrd="0" parTransId="{D26BD8B9-3CDE-154E-8D3D-528B500A2145}" sibTransId="{F5C30E76-5067-1A4B-BB5A-CD45A66F1915}"/>
    <dgm:cxn modelId="{8946B6A0-B7A4-2741-A18F-B8C51F9FB6E7}" srcId="{B2695EE7-84C4-0843-9048-38C1B2A3A4D5}" destId="{5A576AF0-22C4-5B47-A5EA-762AF5228C29}" srcOrd="0" destOrd="0" parTransId="{3D403A25-71B9-D54C-B601-10A3683A2234}" sibTransId="{0B1D92B6-9547-F24B-AA0A-2B312962B1A5}"/>
    <dgm:cxn modelId="{D13EA163-F6DC-C842-BD3E-FA51D9FFB031}" type="presOf" srcId="{B6796088-8339-534A-9BE7-7B08FCDF70CA}" destId="{944EFA6F-E7B0-1E42-AD4C-1993C04C163B}" srcOrd="0" destOrd="0" presId="urn:microsoft.com/office/officeart/2005/8/layout/hList1"/>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1D314E-0251-5440-A789-6DEDF538C8E8}" type="doc">
      <dgm:prSet loTypeId="urn:microsoft.com/office/officeart/2005/8/layout/cycle4"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Secure</a:t>
          </a:r>
          <a:endParaRPr lang="en-US" sz="1500" b="1" baseline="0" dirty="0">
            <a:effectLst>
              <a:outerShdw blurRad="38100" dist="38100" dir="2700000" algn="tl">
                <a:srgbClr val="000000">
                  <a:alpha val="43137"/>
                </a:srgbClr>
              </a:outerShdw>
            </a:effectLst>
          </a:endParaRP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smtClean="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smtClean="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smtClean="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smtClean="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t>
        <a:bodyPr/>
        <a:lstStyle/>
        <a:p>
          <a:endParaRPr lang="en-US"/>
        </a:p>
      </dgm:t>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t>
        <a:bodyPr/>
        <a:lstStyle/>
        <a:p>
          <a:endParaRPr lang="en-US"/>
        </a:p>
      </dgm:t>
    </dgm:pt>
    <dgm:pt modelId="{C3A16878-C2E1-094C-8E0C-0BA80CFEBB92}" type="pres">
      <dgm:prSet presAssocID="{041D314E-0251-5440-A789-6DEDF538C8E8}" presName="child1Text" presStyleLbl="bgAcc1" presStyleIdx="0" presStyleCnt="4">
        <dgm:presLayoutVars>
          <dgm:bulletEnabled val="1"/>
        </dgm:presLayoutVars>
      </dgm:prSet>
      <dgm:spPr/>
      <dgm:t>
        <a:bodyPr/>
        <a:lstStyle/>
        <a:p>
          <a:endParaRPr lang="en-US"/>
        </a:p>
      </dgm:t>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t>
        <a:bodyPr/>
        <a:lstStyle/>
        <a:p>
          <a:endParaRPr lang="en-US"/>
        </a:p>
      </dgm:t>
    </dgm:pt>
    <dgm:pt modelId="{A0182CD2-BFBC-4544-A5E0-561B5A4C558E}" type="pres">
      <dgm:prSet presAssocID="{041D314E-0251-5440-A789-6DEDF538C8E8}" presName="child2Text" presStyleLbl="bgAcc1" presStyleIdx="1" presStyleCnt="4">
        <dgm:presLayoutVars>
          <dgm:bulletEnabled val="1"/>
        </dgm:presLayoutVars>
      </dgm:prSet>
      <dgm:spPr/>
      <dgm:t>
        <a:bodyPr/>
        <a:lstStyle/>
        <a:p>
          <a:endParaRPr lang="en-US"/>
        </a:p>
      </dgm:t>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t>
        <a:bodyPr/>
        <a:lstStyle/>
        <a:p>
          <a:endParaRPr lang="en-US"/>
        </a:p>
      </dgm:t>
    </dgm:pt>
    <dgm:pt modelId="{6B3C138F-670A-E146-B03A-B95239E9C71B}" type="pres">
      <dgm:prSet presAssocID="{041D314E-0251-5440-A789-6DEDF538C8E8}" presName="child3Text" presStyleLbl="bgAcc1" presStyleIdx="2" presStyleCnt="4">
        <dgm:presLayoutVars>
          <dgm:bulletEnabled val="1"/>
        </dgm:presLayoutVars>
      </dgm:prSet>
      <dgm:spPr/>
      <dgm:t>
        <a:bodyPr/>
        <a:lstStyle/>
        <a:p>
          <a:endParaRPr lang="en-US"/>
        </a:p>
      </dgm:t>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t>
        <a:bodyPr/>
        <a:lstStyle/>
        <a:p>
          <a:endParaRPr lang="en-US"/>
        </a:p>
      </dgm:t>
    </dgm:pt>
    <dgm:pt modelId="{22089728-1834-5B4D-854F-FB80528D5EE3}" type="pres">
      <dgm:prSet presAssocID="{041D314E-0251-5440-A789-6DEDF538C8E8}" presName="child4Text" presStyleLbl="bgAcc1" presStyleIdx="3" presStyleCnt="4">
        <dgm:presLayoutVars>
          <dgm:bulletEnabled val="1"/>
        </dgm:presLayoutVars>
      </dgm:prSet>
      <dgm:spPr/>
      <dgm:t>
        <a:bodyPr/>
        <a:lstStyle/>
        <a:p>
          <a:endParaRPr lang="en-US"/>
        </a:p>
      </dgm:t>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t>
        <a:bodyPr/>
        <a:lstStyle/>
        <a:p>
          <a:endParaRPr lang="en-US"/>
        </a:p>
      </dgm:t>
    </dgm:pt>
    <dgm:pt modelId="{176C77C4-D19F-344E-92DE-A6B9570BCA1F}" type="pres">
      <dgm:prSet presAssocID="{041D314E-0251-5440-A789-6DEDF538C8E8}" presName="quadrant2" presStyleLbl="node1" presStyleIdx="1" presStyleCnt="4">
        <dgm:presLayoutVars>
          <dgm:chMax val="1"/>
          <dgm:bulletEnabled val="1"/>
        </dgm:presLayoutVars>
      </dgm:prSet>
      <dgm:spPr/>
      <dgm:t>
        <a:bodyPr/>
        <a:lstStyle/>
        <a:p>
          <a:endParaRPr lang="en-US"/>
        </a:p>
      </dgm:t>
    </dgm:pt>
    <dgm:pt modelId="{CD66DE2C-51E6-DA44-B650-0AAB6A5FFEBD}" type="pres">
      <dgm:prSet presAssocID="{041D314E-0251-5440-A789-6DEDF538C8E8}" presName="quadrant3" presStyleLbl="node1" presStyleIdx="2" presStyleCnt="4">
        <dgm:presLayoutVars>
          <dgm:chMax val="1"/>
          <dgm:bulletEnabled val="1"/>
        </dgm:presLayoutVars>
      </dgm:prSet>
      <dgm:spPr/>
      <dgm:t>
        <a:bodyPr/>
        <a:lstStyle/>
        <a:p>
          <a:endParaRPr lang="en-US"/>
        </a:p>
      </dgm:t>
    </dgm:pt>
    <dgm:pt modelId="{43309631-90F4-5C48-AC3B-79C7995F6171}" type="pres">
      <dgm:prSet presAssocID="{041D314E-0251-5440-A789-6DEDF538C8E8}" presName="quadrant4" presStyleLbl="node1" presStyleIdx="3" presStyleCnt="4">
        <dgm:presLayoutVars>
          <dgm:chMax val="1"/>
          <dgm:bulletEnabled val="1"/>
        </dgm:presLayoutVars>
      </dgm:prSet>
      <dgm:spPr/>
      <dgm:t>
        <a:bodyPr/>
        <a:lstStyle/>
        <a:p>
          <a:endParaRPr lang="en-US"/>
        </a:p>
      </dgm:t>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56E79450-405C-2343-82D6-D85BC1B8EA9B}" type="presOf" srcId="{28189915-DC50-1B43-B372-DE06253BC436}" destId="{30BF6143-F679-FC45-862B-950623B33DDB}" srcOrd="0" destOrd="0" presId="urn:microsoft.com/office/officeart/2005/8/layout/cycle4"/>
    <dgm:cxn modelId="{01B0393E-3A54-EA4C-A9DD-6E13A8755D25}" type="presOf" srcId="{C9C083F8-4FA1-BD42-BEF2-804688AA49E8}" destId="{678481E7-AAD5-6844-8B64-9B07D4588FD2}" srcOrd="0" destOrd="0" presId="urn:microsoft.com/office/officeart/2005/8/layout/cycle4"/>
    <dgm:cxn modelId="{40DD7A0E-D2E0-0D49-983F-5EBE5AE57941}" srcId="{041D314E-0251-5440-A789-6DEDF538C8E8}" destId="{28189915-DC50-1B43-B372-DE06253BC436}" srcOrd="0" destOrd="0" parTransId="{E8A978E7-C890-9D46-B7B0-5F667006133A}" sibTransId="{EE8B39CA-5D29-284A-A772-2F84BEF312D7}"/>
    <dgm:cxn modelId="{753D81FF-3736-2A49-B2BA-368E77D3545F}" srcId="{041D314E-0251-5440-A789-6DEDF538C8E8}" destId="{C5BBA010-CA24-A64E-9363-EAF0E65FF563}" srcOrd="1" destOrd="0" parTransId="{7A1E641E-E58C-1949-93E4-826AF78418D6}" sibTransId="{4D94A457-03F9-1146-A18B-1F529525D0C8}"/>
    <dgm:cxn modelId="{1CE18D53-7D8B-E442-AFA6-FF86663957A5}" srcId="{041D314E-0251-5440-A789-6DEDF538C8E8}" destId="{740BAE34-107D-474B-9164-E174764560DA}" srcOrd="3" destOrd="0" parTransId="{C310D8ED-0E42-9E4B-8777-449CE2D8F5E3}" sibTransId="{E9D71ECA-B515-DA46-B66A-49591A4555FE}"/>
    <dgm:cxn modelId="{1AF38A43-F697-2C46-B0F5-AE6BD5EA638B}" srcId="{28189915-DC50-1B43-B372-DE06253BC436}" destId="{D30B1E56-A663-994D-AF31-BFEF253F07E2}" srcOrd="0" destOrd="0" parTransId="{7BD3D1CA-7B7D-DE44-912C-F9E69782DC8A}" sibTransId="{D0AEBA64-B289-5F4D-8416-8520F096037E}"/>
    <dgm:cxn modelId="{FE5A9C65-05DC-3E49-8F3B-6D76DFE41E02}" srcId="{041D314E-0251-5440-A789-6DEDF538C8E8}" destId="{38B7F4B3-9C61-5E48-A4B7-DCE9451201A1}" srcOrd="2" destOrd="0" parTransId="{F8385B08-AE9A-B44E-8C56-1804D4664763}" sibTransId="{DDE29AE3-4DD1-B647-B69D-D269A69110FF}"/>
    <dgm:cxn modelId="{A7FCAF46-57AB-4646-9DB9-B2B3979462E2}" type="presOf" srcId="{C9C083F8-4FA1-BD42-BEF2-804688AA49E8}" destId="{A0182CD2-BFBC-4544-A5E0-561B5A4C558E}" srcOrd="1" destOrd="0" presId="urn:microsoft.com/office/officeart/2005/8/layout/cycle4"/>
    <dgm:cxn modelId="{AF949A90-CB27-E348-ABBC-6AAA8BC2C715}" type="presOf" srcId="{457A7C48-34E0-6444-B066-CB9D63B15F43}" destId="{BB581DDD-03D3-B749-B719-7B9A755EE59A}" srcOrd="0" destOrd="0" presId="urn:microsoft.com/office/officeart/2005/8/layout/cycle4"/>
    <dgm:cxn modelId="{CD452BE8-A58D-E44F-B929-7147A4BFDE46}" srcId="{C5BBA010-CA24-A64E-9363-EAF0E65FF563}" destId="{C9C083F8-4FA1-BD42-BEF2-804688AA49E8}" srcOrd="0" destOrd="0" parTransId="{81F447AB-0723-1D41-97EE-7BC3B2818DB5}" sibTransId="{56AFD3E7-418F-AE45-85B4-E810FE7F0B25}"/>
    <dgm:cxn modelId="{1180323B-DABE-D044-84E3-7E5245AD81CD}" type="presOf" srcId="{457A7C48-34E0-6444-B066-CB9D63B15F43}" destId="{22089728-1834-5B4D-854F-FB80528D5EE3}" srcOrd="1" destOrd="0" presId="urn:microsoft.com/office/officeart/2005/8/layout/cycle4"/>
    <dgm:cxn modelId="{A024A5CC-3C84-EF45-B8CE-7B40606D9C0E}" type="presOf" srcId="{D30B1E56-A663-994D-AF31-BFEF253F07E2}" destId="{F39C2C61-3299-114B-889B-970DB00EE6E5}" srcOrd="0" destOrd="0" presId="urn:microsoft.com/office/officeart/2005/8/layout/cycle4"/>
    <dgm:cxn modelId="{A589E3E8-B02E-B94C-B7D7-9BCA1C32DD76}" type="presOf" srcId="{041D314E-0251-5440-A789-6DEDF538C8E8}" destId="{9D2686BE-0D14-8D48-AB6C-DB3C638FD4A6}" srcOrd="0" destOrd="0" presId="urn:microsoft.com/office/officeart/2005/8/layout/cycle4"/>
    <dgm:cxn modelId="{B1DE1EED-D435-5E46-AB6C-0546B4145848}" type="presOf" srcId="{C5127C40-8506-AF4A-B961-5CF16618ED85}" destId="{6B3C138F-670A-E146-B03A-B95239E9C71B}" srcOrd="1" destOrd="0" presId="urn:microsoft.com/office/officeart/2005/8/layout/cycle4"/>
    <dgm:cxn modelId="{9D1536F7-F5EA-EE42-8FB4-21359DAC517D}" type="presOf" srcId="{D30B1E56-A663-994D-AF31-BFEF253F07E2}" destId="{C3A16878-C2E1-094C-8E0C-0BA80CFEBB92}" srcOrd="1" destOrd="0" presId="urn:microsoft.com/office/officeart/2005/8/layout/cycle4"/>
    <dgm:cxn modelId="{0E7E7FA2-98DB-C341-AC0D-CB7CF8025F76}" srcId="{740BAE34-107D-474B-9164-E174764560DA}" destId="{457A7C48-34E0-6444-B066-CB9D63B15F43}" srcOrd="0" destOrd="0" parTransId="{D517B6BB-30B4-A84E-9B91-554CD58131E0}" sibTransId="{79A919A8-B016-4B40-9C4D-FF8646B3BF6B}"/>
    <dgm:cxn modelId="{C0F0E8F3-C9C3-CB44-97FA-FCC1413DC92D}" type="presOf" srcId="{740BAE34-107D-474B-9164-E174764560DA}" destId="{43309631-90F4-5C48-AC3B-79C7995F6171}" srcOrd="0" destOrd="0" presId="urn:microsoft.com/office/officeart/2005/8/layout/cycle4"/>
    <dgm:cxn modelId="{E4488ABF-88CC-8E45-B958-6CDBC8D1C22A}" type="presOf" srcId="{38B7F4B3-9C61-5E48-A4B7-DCE9451201A1}" destId="{CD66DE2C-51E6-DA44-B650-0AAB6A5FFEBD}" srcOrd="0" destOrd="0" presId="urn:microsoft.com/office/officeart/2005/8/layout/cycle4"/>
    <dgm:cxn modelId="{F36E7987-3087-3642-96F7-2094FBE62936}" type="presOf" srcId="{C5127C40-8506-AF4A-B961-5CF16618ED85}" destId="{F9E2930D-2408-6E41-BDE9-CEE15F869892}" srcOrd="0" destOrd="0" presId="urn:microsoft.com/office/officeart/2005/8/layout/cycle4"/>
    <dgm:cxn modelId="{BD974EF1-5572-2C40-8EF1-3D48F0E76A25}" type="presOf" srcId="{C5BBA010-CA24-A64E-9363-EAF0E65FF563}" destId="{176C77C4-D19F-344E-92DE-A6B9570BCA1F}" srcOrd="0" destOrd="0" presId="urn:microsoft.com/office/officeart/2005/8/layout/cycle4"/>
    <dgm:cxn modelId="{96640135-466F-B740-B924-4EA9AD6C42EF}" srcId="{38B7F4B3-9C61-5E48-A4B7-DCE9451201A1}" destId="{C5127C40-8506-AF4A-B961-5CF16618ED85}" srcOrd="0" destOrd="0" parTransId="{9664B762-F0DF-0249-911C-AE17894A7D23}" sibTransId="{4A3ECD78-642C-3D4E-909A-2EB0116F6D5D}"/>
    <dgm:cxn modelId="{DACC3F44-EFEB-7943-AC9D-34BDDA9CAF61}" type="presParOf" srcId="{9D2686BE-0D14-8D48-AB6C-DB3C638FD4A6}" destId="{7FC20CB2-222B-1C4F-90C2-921E94541499}" srcOrd="0" destOrd="0" presId="urn:microsoft.com/office/officeart/2005/8/layout/cycle4"/>
    <dgm:cxn modelId="{803C3CEA-4CF6-474E-87DD-3721C52030A8}" type="presParOf" srcId="{7FC20CB2-222B-1C4F-90C2-921E94541499}" destId="{21EDECC9-B523-C040-8B58-8C723ABBCEC8}" srcOrd="0" destOrd="0" presId="urn:microsoft.com/office/officeart/2005/8/layout/cycle4"/>
    <dgm:cxn modelId="{EDE201B3-55D9-6D46-83A9-18EE4B174E93}" type="presParOf" srcId="{21EDECC9-B523-C040-8B58-8C723ABBCEC8}" destId="{F39C2C61-3299-114B-889B-970DB00EE6E5}" srcOrd="0" destOrd="0" presId="urn:microsoft.com/office/officeart/2005/8/layout/cycle4"/>
    <dgm:cxn modelId="{448BF2E7-B526-C346-BC97-F462AD02A571}" type="presParOf" srcId="{21EDECC9-B523-C040-8B58-8C723ABBCEC8}" destId="{C3A16878-C2E1-094C-8E0C-0BA80CFEBB92}" srcOrd="1" destOrd="0" presId="urn:microsoft.com/office/officeart/2005/8/layout/cycle4"/>
    <dgm:cxn modelId="{D915940C-2132-464C-86E4-8DBC5BDBB75E}" type="presParOf" srcId="{7FC20CB2-222B-1C4F-90C2-921E94541499}" destId="{D74A22F2-F062-FC4E-96EF-1141BC2B7C63}" srcOrd="1" destOrd="0" presId="urn:microsoft.com/office/officeart/2005/8/layout/cycle4"/>
    <dgm:cxn modelId="{E2A7759A-32ED-1345-86B4-73F8809B4656}" type="presParOf" srcId="{D74A22F2-F062-FC4E-96EF-1141BC2B7C63}" destId="{678481E7-AAD5-6844-8B64-9B07D4588FD2}" srcOrd="0" destOrd="0" presId="urn:microsoft.com/office/officeart/2005/8/layout/cycle4"/>
    <dgm:cxn modelId="{7D2AFF79-374D-B643-9906-6BD4DFECC4A7}" type="presParOf" srcId="{D74A22F2-F062-FC4E-96EF-1141BC2B7C63}" destId="{A0182CD2-BFBC-4544-A5E0-561B5A4C558E}" srcOrd="1" destOrd="0" presId="urn:microsoft.com/office/officeart/2005/8/layout/cycle4"/>
    <dgm:cxn modelId="{3D5D6426-1217-5348-AFC8-430E0E672612}" type="presParOf" srcId="{7FC20CB2-222B-1C4F-90C2-921E94541499}" destId="{F9546F22-5479-714D-8AB9-9CDFE81F8701}" srcOrd="2" destOrd="0" presId="urn:microsoft.com/office/officeart/2005/8/layout/cycle4"/>
    <dgm:cxn modelId="{424FEFDC-6B8D-9647-B0E7-90D0CE7174E5}" type="presParOf" srcId="{F9546F22-5479-714D-8AB9-9CDFE81F8701}" destId="{F9E2930D-2408-6E41-BDE9-CEE15F869892}" srcOrd="0" destOrd="0" presId="urn:microsoft.com/office/officeart/2005/8/layout/cycle4"/>
    <dgm:cxn modelId="{062D2EA4-6090-C348-BB11-B9861F42F801}" type="presParOf" srcId="{F9546F22-5479-714D-8AB9-9CDFE81F8701}" destId="{6B3C138F-670A-E146-B03A-B95239E9C71B}" srcOrd="1" destOrd="0" presId="urn:microsoft.com/office/officeart/2005/8/layout/cycle4"/>
    <dgm:cxn modelId="{DC2A1A11-70FD-1944-891A-D0BD590D136F}" type="presParOf" srcId="{7FC20CB2-222B-1C4F-90C2-921E94541499}" destId="{53E82C5F-E308-D14F-B00E-F3D1D628293C}" srcOrd="3" destOrd="0" presId="urn:microsoft.com/office/officeart/2005/8/layout/cycle4"/>
    <dgm:cxn modelId="{E9A61EFC-703D-0143-8B1A-E31A041BC2C1}" type="presParOf" srcId="{53E82C5F-E308-D14F-B00E-F3D1D628293C}" destId="{BB581DDD-03D3-B749-B719-7B9A755EE59A}" srcOrd="0" destOrd="0" presId="urn:microsoft.com/office/officeart/2005/8/layout/cycle4"/>
    <dgm:cxn modelId="{DC4EA676-4F3B-504E-A2E1-CAED6902B5ED}" type="presParOf" srcId="{53E82C5F-E308-D14F-B00E-F3D1D628293C}" destId="{22089728-1834-5B4D-854F-FB80528D5EE3}" srcOrd="1" destOrd="0" presId="urn:microsoft.com/office/officeart/2005/8/layout/cycle4"/>
    <dgm:cxn modelId="{39874428-70E4-2B49-868B-CD5841049627}" type="presParOf" srcId="{7FC20CB2-222B-1C4F-90C2-921E94541499}" destId="{042B640E-140C-044D-8830-793761267E10}" srcOrd="4" destOrd="0" presId="urn:microsoft.com/office/officeart/2005/8/layout/cycle4"/>
    <dgm:cxn modelId="{3B513C4F-821F-DD4E-A3DB-03C4416DC8BF}" type="presParOf" srcId="{9D2686BE-0D14-8D48-AB6C-DB3C638FD4A6}" destId="{6ED0A6F7-F0FE-264B-96D9-7D7517DEA1FD}" srcOrd="1" destOrd="0" presId="urn:microsoft.com/office/officeart/2005/8/layout/cycle4"/>
    <dgm:cxn modelId="{32E89AA8-4317-7842-A9E6-7A64ECA92C7C}" type="presParOf" srcId="{6ED0A6F7-F0FE-264B-96D9-7D7517DEA1FD}" destId="{30BF6143-F679-FC45-862B-950623B33DDB}" srcOrd="0" destOrd="0" presId="urn:microsoft.com/office/officeart/2005/8/layout/cycle4"/>
    <dgm:cxn modelId="{4938B716-A879-BD42-8D9A-7B5FB3CFFCF7}" type="presParOf" srcId="{6ED0A6F7-F0FE-264B-96D9-7D7517DEA1FD}" destId="{176C77C4-D19F-344E-92DE-A6B9570BCA1F}" srcOrd="1" destOrd="0" presId="urn:microsoft.com/office/officeart/2005/8/layout/cycle4"/>
    <dgm:cxn modelId="{174FD141-94DB-CB4B-B847-3DB04372D4E2}" type="presParOf" srcId="{6ED0A6F7-F0FE-264B-96D9-7D7517DEA1FD}" destId="{CD66DE2C-51E6-DA44-B650-0AAB6A5FFEBD}" srcOrd="2" destOrd="0" presId="urn:microsoft.com/office/officeart/2005/8/layout/cycle4"/>
    <dgm:cxn modelId="{B98D4B4A-5129-D94F-8E98-E6E8E1734455}" type="presParOf" srcId="{6ED0A6F7-F0FE-264B-96D9-7D7517DEA1FD}" destId="{43309631-90F4-5C48-AC3B-79C7995F6171}" srcOrd="3" destOrd="0" presId="urn:microsoft.com/office/officeart/2005/8/layout/cycle4"/>
    <dgm:cxn modelId="{63728ECC-9884-B343-BE6A-40AA329A806E}" type="presParOf" srcId="{6ED0A6F7-F0FE-264B-96D9-7D7517DEA1FD}" destId="{167AC9B9-0A5F-7A4D-8A40-F3518272D444}" srcOrd="4" destOrd="0" presId="urn:microsoft.com/office/officeart/2005/8/layout/cycle4"/>
    <dgm:cxn modelId="{E764C5ED-B328-F94C-947E-3DEBF35CFA89}" type="presParOf" srcId="{9D2686BE-0D14-8D48-AB6C-DB3C638FD4A6}" destId="{4658959C-5910-6E41-8A61-66FC67E316B9}" srcOrd="2" destOrd="0" presId="urn:microsoft.com/office/officeart/2005/8/layout/cycle4"/>
    <dgm:cxn modelId="{CD68C36E-B006-C24B-BA47-AE57CC2DDBAA}" type="presParOf" srcId="{9D2686BE-0D14-8D48-AB6C-DB3C638FD4A6}" destId="{5BF39C05-9EB6-C449-8E03-B8081DC74E1B}" srcOrd="3" destOrd="0" presId="urn:microsoft.com/office/officeart/2005/8/layout/cycle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smtClean="0"/>
            <a:t>The lifetime associated with the ticket-granting ticket creates a problem:</a:t>
          </a:r>
          <a:endParaRPr lang="en-US" dirty="0"/>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smtClean="0"/>
            <a:t>If the lifetime is very short (e.g., minutes), the user will be repeatedly asked for a password</a:t>
          </a:r>
          <a:endParaRPr lang="en-US" dirty="0"/>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smtClean="0"/>
            <a:t>If the lifetime is long (e.g., hours), then an opponent has a greater opportunity for replay</a:t>
          </a:r>
          <a:endParaRPr lang="en-US" dirty="0"/>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smtClean="0"/>
            <a:t>A network service (the TGS or an application service) must be able to prove that the person using a ticket is the same person to whom that ticket was issued</a:t>
          </a:r>
          <a:endParaRPr lang="en-US" dirty="0"/>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smtClean="0"/>
            <a:t>Servers need to authenticate themselves to users</a:t>
          </a:r>
          <a:endParaRPr lang="en-US" dirty="0"/>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t>
        <a:bodyPr/>
        <a:lstStyle/>
        <a:p>
          <a:endParaRPr lang="en-US"/>
        </a:p>
      </dgm:t>
    </dgm:pt>
    <dgm:pt modelId="{04A72C80-79E1-9747-8ACB-8CE8513ACE10}" type="pres">
      <dgm:prSet presAssocID="{3672DF23-F199-2149-9AB4-69635547123E}" presName="node" presStyleLbl="node1" presStyleIdx="0" presStyleCnt="3">
        <dgm:presLayoutVars>
          <dgm:bulletEnabled val="1"/>
        </dgm:presLayoutVars>
      </dgm:prSet>
      <dgm:spPr/>
      <dgm:t>
        <a:bodyPr/>
        <a:lstStyle/>
        <a:p>
          <a:endParaRPr lang="en-US"/>
        </a:p>
      </dgm:t>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t>
        <a:bodyPr/>
        <a:lstStyle/>
        <a:p>
          <a:endParaRPr lang="en-US"/>
        </a:p>
      </dgm:t>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t>
        <a:bodyPr/>
        <a:lstStyle/>
        <a:p>
          <a:endParaRPr lang="en-US"/>
        </a:p>
      </dgm:t>
    </dgm:pt>
  </dgm:ptLst>
  <dgm:cxnLst>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
    <dgm:cxn modelId="{51A61777-ACF9-E54A-8FBE-8E27C7DFA3E6}" type="presOf" srcId="{3672DF23-F199-2149-9AB4-69635547123E}" destId="{04A72C80-79E1-9747-8ACB-8CE8513ACE10}" srcOrd="0" destOrd="0" presId="urn:microsoft.com/office/officeart/2005/8/layout/default"/>
    <dgm:cxn modelId="{F0888AF0-7DCC-5C40-8D10-5B1DA69CACE0}" type="presOf" srcId="{7CD66E25-E624-6441-A9E3-CCF1B181A3D3}" destId="{C43C3846-675A-1241-A43D-79E51B27C744}" srcOrd="0" destOrd="0" presId="urn:microsoft.com/office/officeart/2005/8/layout/default"/>
    <dgm:cxn modelId="{65B19466-3EFA-1449-A6A0-D26BFB535170}" type="presOf" srcId="{F5935DB9-92CF-2A47-A313-B3AA8D616148}" destId="{04A72C80-79E1-9747-8ACB-8CE8513ACE10}" srcOrd="0" destOrd="1" presId="urn:microsoft.com/office/officeart/2005/8/layout/default"/>
    <dgm:cxn modelId="{AE24A66C-479F-F04C-BCF6-C5402232FE1A}" srcId="{E2895215-EA12-3F47-A705-23AAD92BB288}" destId="{07BA7B5B-0EF9-D747-8FAC-F02D4F45590B}" srcOrd="1" destOrd="0" parTransId="{24F4D03B-4E73-6A4E-B40D-18C0B7144C51}" sibTransId="{620BBC64-2715-104E-AFF0-DAD4ED9CDA1D}"/>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26A65111-B01A-154D-85D8-DB21DB6E7DED}" type="presOf" srcId="{E2895215-EA12-3F47-A705-23AAD92BB288}" destId="{B6DBDB78-E2A3-A547-B8ED-C868FC012DCE}" srcOrd="0" destOrd="0" presId="urn:microsoft.com/office/officeart/2005/8/layout/default"/>
    <dgm:cxn modelId="{CACE6FF7-29DA-2A47-9CB8-CAC8FC12CFF8}" type="presOf" srcId="{8F29D48A-2FC2-D34F-96B0-638BC697EFB5}" destId="{04A72C80-79E1-9747-8ACB-8CE8513ACE10}" srcOrd="0" destOrd="2" presId="urn:microsoft.com/office/officeart/2005/8/layout/default"/>
    <dgm:cxn modelId="{6A80A995-E3D8-294D-9E30-3D9B57E31ACC}" type="presParOf" srcId="{B6DBDB78-E2A3-A547-B8ED-C868FC012DCE}" destId="{04A72C80-79E1-9747-8ACB-8CE8513ACE10}" srcOrd="0" destOrd="0" presId="urn:microsoft.com/office/officeart/2005/8/layout/default"/>
    <dgm:cxn modelId="{62C9B963-4D54-1148-BA47-74CBEC6D89AE}" type="presParOf" srcId="{B6DBDB78-E2A3-A547-B8ED-C868FC012DCE}" destId="{23A7B3E5-CC49-6049-B648-50B7DAA1A3A3}" srcOrd="1" destOrd="0" presId="urn:microsoft.com/office/officeart/2005/8/layout/default"/>
    <dgm:cxn modelId="{6A694C13-5C73-6C4D-89F1-9B78597CE3AE}" type="presParOf" srcId="{B6DBDB78-E2A3-A547-B8ED-C868FC012DCE}" destId="{5E4A41F0-FADE-C747-8891-9C902B675A82}" srcOrd="2" destOrd="0" presId="urn:microsoft.com/office/officeart/2005/8/layout/default"/>
    <dgm:cxn modelId="{3C767A25-C0CC-4E41-BFB2-FE519E64DCB3}" type="presParOf" srcId="{B6DBDB78-E2A3-A547-B8ED-C868FC012DCE}" destId="{2351990D-ED5D-2E44-A1A6-5873986CB7B4}" srcOrd="3" destOrd="0" presId="urn:microsoft.com/office/officeart/2005/8/layout/default"/>
    <dgm:cxn modelId="{00C6FDC6-1DEF-0F4B-9B0E-0C7A9849F1E9}" type="presParOf" srcId="{B6DBDB78-E2A3-A547-B8ED-C868FC012DCE}" destId="{C43C3846-675A-1241-A43D-79E51B27C744}"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smtClean="0"/>
            <a:t>Three parts of a principal name</a:t>
          </a:r>
          <a:endParaRPr lang="en-US" b="1" i="0" dirty="0"/>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smtClean="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smtClean="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smtClean="0"/>
            <a:t>A realm name</a:t>
          </a:r>
          <a:endParaRPr lang="en-US" b="1" i="0" dirty="0"/>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t>
        <a:bodyPr/>
        <a:lstStyle/>
        <a:p>
          <a:endParaRPr lang="en-US"/>
        </a:p>
      </dgm:t>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t>
        <a:bodyPr/>
        <a:lstStyle/>
        <a:p>
          <a:endParaRPr lang="en-US"/>
        </a:p>
      </dgm:t>
    </dgm:pt>
    <dgm:pt modelId="{8B46D60C-AD58-904A-B869-B653E85DE902}" type="pres">
      <dgm:prSet presAssocID="{5C5801B9-9102-FD46-8442-D4BD2727404B}" presName="item1" presStyleLbl="node1" presStyleIdx="0" presStyleCnt="3">
        <dgm:presLayoutVars>
          <dgm:bulletEnabled val="1"/>
        </dgm:presLayoutVars>
      </dgm:prSet>
      <dgm:spPr/>
      <dgm:t>
        <a:bodyPr/>
        <a:lstStyle/>
        <a:p>
          <a:endParaRPr lang="en-US"/>
        </a:p>
      </dgm:t>
    </dgm:pt>
    <dgm:pt modelId="{751124D2-3E0B-5943-BA61-46BF18DF6EEF}" type="pres">
      <dgm:prSet presAssocID="{B3110903-0314-3747-9594-416BB7C4C1B3}" presName="item2" presStyleLbl="node1" presStyleIdx="1" presStyleCnt="3">
        <dgm:presLayoutVars>
          <dgm:bulletEnabled val="1"/>
        </dgm:presLayoutVars>
      </dgm:prSet>
      <dgm:spPr/>
      <dgm:t>
        <a:bodyPr/>
        <a:lstStyle/>
        <a:p>
          <a:endParaRPr lang="en-US"/>
        </a:p>
      </dgm:t>
    </dgm:pt>
    <dgm:pt modelId="{26A9FFE1-F846-8B4B-B4CF-DDFB06DBEE26}" type="pres">
      <dgm:prSet presAssocID="{58AAC28B-DD37-1D49-AC8C-B3EA34048BD2}" presName="item3" presStyleLbl="node1" presStyleIdx="2" presStyleCnt="3">
        <dgm:presLayoutVars>
          <dgm:bulletEnabled val="1"/>
        </dgm:presLayoutVars>
      </dgm:prSet>
      <dgm:spPr/>
      <dgm:t>
        <a:bodyPr/>
        <a:lstStyle/>
        <a:p>
          <a:endParaRPr lang="en-US"/>
        </a:p>
      </dgm:t>
    </dgm:pt>
    <dgm:pt modelId="{172CA894-62FE-CF43-A52D-A99AFE9AFEF7}" type="pres">
      <dgm:prSet presAssocID="{ED5B63C3-7843-BF44-A1A1-71477A5774CB}" presName="funnel" presStyleLbl="trAlignAcc1" presStyleIdx="0" presStyleCnt="1" custLinFactNeighborX="397" custLinFactNeighborY="-149"/>
      <dgm:spPr/>
    </dgm:pt>
  </dgm:ptLst>
  <dgm:cxnLst>
    <dgm:cxn modelId="{15533BA6-7332-EC4A-B525-302A286828EA}" type="presOf" srcId="{778BD096-00A2-6D48-BD14-CE4F7524B65F}" destId="{26A9FFE1-F846-8B4B-B4CF-DDFB06DBEE26}"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FBF2A4C4-11AC-3C4C-A11C-80F572590FAA}" type="presOf" srcId="{ED5B63C3-7843-BF44-A1A1-71477A5774CB}" destId="{6F5F11CB-981F-EF41-950B-23F645FD55D3}" srcOrd="0" destOrd="0" presId="urn:microsoft.com/office/officeart/2005/8/layout/funnel1"/>
    <dgm:cxn modelId="{B71DC538-E3A0-894A-9B99-589D30BC25D3}" type="presOf" srcId="{58AAC28B-DD37-1D49-AC8C-B3EA34048BD2}" destId="{F7A31D04-4755-9B4F-A57F-5696E210151F}"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AF76620-C3C9-A549-9814-447C7BFE0239}" type="presOf" srcId="{B3110903-0314-3747-9594-416BB7C4C1B3}" destId="{8B46D60C-AD58-904A-B869-B653E85DE902}"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97D569F2-8AB2-FD43-A148-A5DA7866C0E5}">
      <dgm:prSet custT="1"/>
      <dgm:spPr/>
      <dgm:t>
        <a:bodyPr/>
        <a:lstStyle/>
        <a:p>
          <a:pPr rtl="0"/>
          <a:r>
            <a:rPr lang="en-US" sz="4400" dirty="0" smtClean="0"/>
            <a:t>Version 5 is intended to address the limitations of version 4 in two areas:</a:t>
          </a:r>
          <a:endParaRPr lang="en-US" sz="4400" dirty="0"/>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smtClean="0"/>
            <a:t>Environmental shortcomings</a:t>
          </a:r>
          <a:endParaRPr lang="en-US" dirty="0"/>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smtClean="0"/>
            <a:t>Encryption system dependence</a:t>
          </a:r>
          <a:endParaRPr lang="en-US" dirty="0"/>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smtClean="0"/>
            <a:t>Internet protocol dependence</a:t>
          </a:r>
          <a:endParaRPr lang="en-US" dirty="0"/>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smtClean="0"/>
            <a:t>Message byte ordering</a:t>
          </a:r>
          <a:endParaRPr lang="en-US" dirty="0"/>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smtClean="0"/>
            <a:t>Ticket lifetime</a:t>
          </a:r>
          <a:endParaRPr lang="en-US" dirty="0"/>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smtClean="0"/>
            <a:t>Authentication forwarding</a:t>
          </a:r>
          <a:endParaRPr lang="en-US" dirty="0"/>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smtClean="0"/>
            <a:t>Interrealm authentication</a:t>
          </a:r>
          <a:endParaRPr lang="en-US" dirty="0"/>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smtClean="0"/>
            <a:t>Technical deficiencies</a:t>
          </a:r>
          <a:endParaRPr lang="en-US" dirty="0"/>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smtClean="0"/>
            <a:t>Double encryption</a:t>
          </a:r>
          <a:endParaRPr lang="en-US" dirty="0"/>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smtClean="0"/>
            <a:t>PCBC encryption</a:t>
          </a:r>
          <a:endParaRPr lang="en-US" dirty="0"/>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smtClean="0"/>
            <a:t>Session keys</a:t>
          </a:r>
          <a:endParaRPr lang="en-US" dirty="0"/>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smtClean="0"/>
            <a:t>Password attacks</a:t>
          </a:r>
          <a:endParaRPr lang="en-US" dirty="0"/>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t>
        <a:bodyPr/>
        <a:lstStyle/>
        <a:p>
          <a:endParaRPr lang="en-US"/>
        </a:p>
      </dgm:t>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t>
        <a:bodyPr/>
        <a:lstStyle/>
        <a:p>
          <a:endParaRPr lang="en-US"/>
        </a:p>
      </dgm:t>
    </dgm:pt>
    <dgm:pt modelId="{98615DCA-7C3F-114C-9DEA-ACB584E59352}" type="pres">
      <dgm:prSet presAssocID="{97D569F2-8AB2-FD43-A148-A5DA7866C0E5}" presName="entireBox" presStyleLbl="node1" presStyleIdx="0" presStyleCnt="1" custScaleY="90840"/>
      <dgm:spPr/>
      <dgm:t>
        <a:bodyPr/>
        <a:lstStyle/>
        <a:p>
          <a:endParaRPr lang="en-US"/>
        </a:p>
      </dgm:t>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t>
        <a:bodyPr/>
        <a:lstStyle/>
        <a:p>
          <a:endParaRPr lang="en-US"/>
        </a:p>
      </dgm:t>
    </dgm:pt>
    <dgm:pt modelId="{92BD13A5-1A3D-8E44-A4ED-0A07D45C046F}" type="pres">
      <dgm:prSet presAssocID="{85B24DF4-D569-E047-A540-62607AF85128}" presName="childTextBox" presStyleLbl="fgAccFollowNode1" presStyleIdx="1" presStyleCnt="2">
        <dgm:presLayoutVars>
          <dgm:bulletEnabled val="1"/>
        </dgm:presLayoutVars>
      </dgm:prSet>
      <dgm:spPr/>
      <dgm:t>
        <a:bodyPr/>
        <a:lstStyle/>
        <a:p>
          <a:endParaRPr lang="en-US"/>
        </a:p>
      </dgm:t>
    </dgm:pt>
  </dgm:ptLst>
  <dgm:cxnLst>
    <dgm:cxn modelId="{8D9BD699-CF16-104C-9F73-9C3C05B35918}" type="presOf" srcId="{88BEA2A4-0B6A-1C43-ADA5-EF66A63E1439}" destId="{5D48EB20-6C42-834F-8457-6E3434CCF828}" srcOrd="0" destOrd="4" presId="urn:microsoft.com/office/officeart/2005/8/layout/process4"/>
    <dgm:cxn modelId="{AC6C3822-8376-6D42-A577-78E6B00E731A}" type="presOf" srcId="{AF1BB78C-B148-6344-8E80-A0A7D7C064E8}" destId="{5D48EB20-6C42-834F-8457-6E3434CCF828}" srcOrd="0" destOrd="3" presId="urn:microsoft.com/office/officeart/2005/8/layout/process4"/>
    <dgm:cxn modelId="{D08E2353-6937-2C43-9513-B112E5BCC687}" type="presOf" srcId="{7EB638CE-70F3-074F-BA4C-E8C56ABE39BA}" destId="{5D48EB20-6C42-834F-8457-6E3434CCF828}" srcOrd="0" destOrd="0"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B978E377-3F2E-F843-9A1F-EC7E9959FDC8}" srcId="{7EB638CE-70F3-074F-BA4C-E8C56ABE39BA}" destId="{FBF16B9E-5E4E-0644-B1FB-1F0E39E2B006}" srcOrd="4" destOrd="0" parTransId="{4ECF6F66-470C-B24A-AFC1-18D1319F0FF3}" sibTransId="{388E2450-6FFF-044D-B041-2F8AAB6F18B2}"/>
    <dgm:cxn modelId="{771FD798-951B-2D48-8BBB-F404578D1A1A}" srcId="{7EB638CE-70F3-074F-BA4C-E8C56ABE39BA}" destId="{BEDF54BC-2705-4641-8CC4-9CF14D3C22C1}" srcOrd="1" destOrd="0" parTransId="{9DDCA98C-9A93-0B4C-B4EE-1EFA586EC433}" sibTransId="{6D2E9E15-7ECF-DA43-B4D8-96651B1F6BEF}"/>
    <dgm:cxn modelId="{5C4B8008-0588-B54D-800F-8280D973D993}" srcId="{85B24DF4-D569-E047-A540-62607AF85128}" destId="{2D143681-128B-8743-AAEB-196C76BFB714}" srcOrd="0" destOrd="0" parTransId="{7285052F-1EFC-214D-AC73-2187C564CC1B}" sibTransId="{82264B92-F1B7-D24B-AB4A-DFB991C57C01}"/>
    <dgm:cxn modelId="{2673D9A6-533E-BB4B-8692-66DE6D9C915B}" type="presOf" srcId="{2D143681-128B-8743-AAEB-196C76BFB714}" destId="{92BD13A5-1A3D-8E44-A4ED-0A07D45C046F}"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DBE51134-562D-DF45-A7C7-13C01BE6C660}" type="presOf" srcId="{957535AC-2CB2-1740-B409-78467D2B653B}" destId="{5D48EB20-6C42-834F-8457-6E3434CCF828}" srcOrd="0" destOrd="6"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29E8D1E7-7A42-D846-9332-AD9FB7CA258F}" type="presOf" srcId="{97D569F2-8AB2-FD43-A148-A5DA7866C0E5}" destId="{ACCBE9B9-8545-0A42-8324-3936B80BBAAA}" srcOrd="0" destOrd="0"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58F743DD-AEEB-BF40-B7FB-E8138CFDCB16}" type="presOf" srcId="{EEDAAD38-0270-2442-B851-5413F422949D}" destId="{92BD13A5-1A3D-8E44-A4ED-0A07D45C046F}" srcOrd="0" destOrd="2"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83603016-41DE-2C4C-82C3-780794C27684}" type="presOf" srcId="{26F3AE92-DB32-504E-9B59-143C3D025005}" destId="{5D48EB20-6C42-834F-8457-6E3434CCF828}" srcOrd="0" destOrd="1" presId="urn:microsoft.com/office/officeart/2005/8/layout/process4"/>
    <dgm:cxn modelId="{014BE094-1A98-C549-865E-4005F084C8B5}" srcId="{97D569F2-8AB2-FD43-A148-A5DA7866C0E5}" destId="{85B24DF4-D569-E047-A540-62607AF85128}" srcOrd="1" destOrd="0" parTransId="{A97522CA-97FA-974A-949B-B36A21858F82}" sibTransId="{271D5F35-1375-FC4B-80EB-AD20D38F2320}"/>
    <dgm:cxn modelId="{7C516929-ED14-A34C-87CF-E3AE939C252E}" srcId="{7EB638CE-70F3-074F-BA4C-E8C56ABE39BA}" destId="{26F3AE92-DB32-504E-9B59-143C3D025005}" srcOrd="0" destOrd="0" parTransId="{502EE9F7-EFE8-4545-BAFF-115C3E9635ED}" sibTransId="{4845EF6D-308E-3B4F-A423-D9C3AFB1144F}"/>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62F3A727-0326-BB4D-BCF2-2F5E09110ED3}" type="presOf" srcId="{00E71880-CC5E-524C-A6DC-68BD6852AF22}" destId="{92BD13A5-1A3D-8E44-A4ED-0A07D45C046F}" srcOrd="0" destOrd="3" presId="urn:microsoft.com/office/officeart/2005/8/layout/process4"/>
    <dgm:cxn modelId="{A497FE65-FC27-5A47-95BD-D5EDEE60D073}" type="presOf" srcId="{BEDF54BC-2705-4641-8CC4-9CF14D3C22C1}" destId="{5D48EB20-6C42-834F-8457-6E3434CCF828}" srcOrd="0" destOrd="2" presId="urn:microsoft.com/office/officeart/2005/8/layout/process4"/>
    <dgm:cxn modelId="{AAF8931B-6EA2-1849-9CC0-149B981A7033}" type="presOf" srcId="{FDED19C4-DDC8-1D46-AAC2-46AF3F1CF2B6}" destId="{4FE1C1A5-0DF4-A648-B0FA-372EE81CE522}" srcOrd="0" destOrd="0" presId="urn:microsoft.com/office/officeart/2005/8/layout/process4"/>
    <dgm:cxn modelId="{D0DF132C-7903-A043-B028-2C88A33F7B21}" srcId="{85B24DF4-D569-E047-A540-62607AF85128}" destId="{EEDAAD38-0270-2442-B851-5413F422949D}" srcOrd="1" destOrd="0" parTransId="{B0519C35-3BD9-5241-80B4-E278DD7DD1DD}" sibTransId="{54524FBC-E2FF-DA44-9598-B9106C28CFED}"/>
    <dgm:cxn modelId="{32DC8D5F-1899-8549-8025-6D85AF854890}" srcId="{85B24DF4-D569-E047-A540-62607AF85128}" destId="{00E71880-CC5E-524C-A6DC-68BD6852AF22}" srcOrd="2" destOrd="0" parTransId="{46DE04A5-7EE7-7041-BA65-813DAFB78C8D}" sibTransId="{866DCB60-79B1-5842-AFD7-06F5D6C2A942}"/>
    <dgm:cxn modelId="{F03FFB37-C089-FC40-A2E1-757E756909E7}" type="presOf" srcId="{85B24DF4-D569-E047-A540-62607AF85128}" destId="{92BD13A5-1A3D-8E44-A4ED-0A07D45C046F}" srcOrd="0" destOrd="0" presId="urn:microsoft.com/office/officeart/2005/8/layout/process4"/>
    <dgm:cxn modelId="{AD55B7B7-EF54-EE42-8D6C-A3653912EAF6}" type="presOf" srcId="{FBF16B9E-5E4E-0644-B1FB-1F0E39E2B006}" destId="{5D48EB20-6C42-834F-8457-6E3434CCF828}" srcOrd="0" destOrd="5"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Presenting an identifier to the security system</a:t>
          </a:r>
        </a:p>
      </dsp:txBody>
      <dsp:txXfrm>
        <a:off x="844121" y="932688"/>
        <a:ext cx="2172943" cy="1408176"/>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40000"/>
              <a:lumOff val="6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Identification step</a:t>
          </a:r>
        </a:p>
      </dsp:txBody>
      <dsp:txXfrm>
        <a:off x="304806" y="1981203"/>
        <a:ext cx="1931505" cy="768096"/>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Presenting or generating authentication information that corroborates the binding between the entity and the identifier</a:t>
          </a:r>
          <a:endParaRPr lang="en-US" sz="1400" kern="1200" dirty="0"/>
        </a:p>
      </dsp:txBody>
      <dsp:txXfrm>
        <a:off x="3612833" y="1262069"/>
        <a:ext cx="2603468" cy="1556654"/>
      </dsp:txXfrm>
    </dsp:sp>
    <dsp:sp modelId="{164086FD-4FA6-5449-8EBF-2B9E8C67DB0F}">
      <dsp:nvSpPr>
        <dsp:cNvPr id="0" name=""/>
        <dsp:cNvSpPr/>
      </dsp:nvSpPr>
      <dsp:spPr>
        <a:xfrm>
          <a:off x="4571996" y="609597"/>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Verification step</a:t>
          </a:r>
        </a:p>
      </dsp:txBody>
      <dsp:txXfrm>
        <a:off x="4571996" y="609597"/>
        <a:ext cx="1931505" cy="76809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6C6E66-6D8D-EE4A-B36D-2388F1ABF5C2}">
      <dsp:nvSpPr>
        <dsp:cNvPr id="0" name=""/>
        <dsp:cNvSpPr/>
      </dsp:nvSpPr>
      <dsp:spPr>
        <a:xfrm rot="16200000">
          <a:off x="863600" y="-863600"/>
          <a:ext cx="1854200" cy="35814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a password, a personal identification number (PIN), or answers to a prearranged set of questions</a:t>
          </a:r>
        </a:p>
      </dsp:txBody>
      <dsp:txXfrm rot="16200000">
        <a:off x="1095375" y="-1095375"/>
        <a:ext cx="1390650" cy="3581400"/>
      </dsp:txXfrm>
    </dsp:sp>
    <dsp:sp modelId="{E33CCF0F-3973-8E4B-AFC2-9E3BFB300320}">
      <dsp:nvSpPr>
        <dsp:cNvPr id="0" name=""/>
        <dsp:cNvSpPr/>
      </dsp:nvSpPr>
      <dsp:spPr>
        <a:xfrm>
          <a:off x="3581400" y="0"/>
          <a:ext cx="35814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smtClean="0">
              <a:solidFill>
                <a:schemeClr val="tx1"/>
              </a:solidFill>
            </a:rPr>
            <a:t>This is referred to as a token</a:t>
          </a:r>
        </a:p>
      </dsp:txBody>
      <dsp:txXfrm>
        <a:off x="3581400" y="0"/>
        <a:ext cx="3581400" cy="1390650"/>
      </dsp:txXfrm>
    </dsp:sp>
    <dsp:sp modelId="{59447268-F71E-A04B-AABB-B2CD824296C8}">
      <dsp:nvSpPr>
        <dsp:cNvPr id="0" name=""/>
        <dsp:cNvSpPr/>
      </dsp:nvSpPr>
      <dsp:spPr>
        <a:xfrm rot="10800000">
          <a:off x="0" y="1854200"/>
          <a:ext cx="35814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fingerprint, retina, and face</a:t>
          </a:r>
        </a:p>
      </dsp:txBody>
      <dsp:txXfrm rot="10800000">
        <a:off x="0" y="2317749"/>
        <a:ext cx="3581400" cy="1390650"/>
      </dsp:txXfrm>
    </dsp:sp>
    <dsp:sp modelId="{467BDF3E-6D34-FA47-810C-C7A7578EB239}">
      <dsp:nvSpPr>
        <dsp:cNvPr id="0" name=""/>
        <dsp:cNvSpPr/>
      </dsp:nvSpPr>
      <dsp:spPr>
        <a:xfrm rot="5400000">
          <a:off x="4445000" y="990599"/>
          <a:ext cx="1854200" cy="35814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voice pattern, handwriting characteristics, and typing rhythm</a:t>
          </a:r>
        </a:p>
      </dsp:txBody>
      <dsp:txXfrm rot="5400000">
        <a:off x="4676775" y="1222374"/>
        <a:ext cx="1390650" cy="3581400"/>
      </dsp:txXfrm>
    </dsp:sp>
    <dsp:sp modelId="{B4F1DF56-0CCF-E242-9FDC-CAAD6A8AFBAE}">
      <dsp:nvSpPr>
        <dsp:cNvPr id="0" name=""/>
        <dsp:cNvSpPr/>
      </dsp:nvSpPr>
      <dsp:spPr>
        <a:xfrm>
          <a:off x="2440075" y="1346200"/>
          <a:ext cx="2282648" cy="1015999"/>
        </a:xfrm>
        <a:prstGeom prst="roundRect">
          <a:avLst/>
        </a:prstGeom>
        <a:solidFill>
          <a:schemeClr val="accent1"/>
        </a:solid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kern="1200" dirty="0">
            <a:solidFill>
              <a:schemeClr val="bg1"/>
            </a:solidFill>
            <a:effectLst>
              <a:outerShdw blurRad="38100" dist="38100" dir="2700000" algn="tl">
                <a:srgbClr val="000000">
                  <a:alpha val="43137"/>
                </a:srgbClr>
              </a:outerShdw>
            </a:effectLst>
          </a:endParaRPr>
        </a:p>
      </dsp:txBody>
      <dsp:txXfrm>
        <a:off x="2440075" y="1346200"/>
        <a:ext cx="2282648" cy="101599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479F05-35E1-104C-985F-17DE1C0AF79D}">
      <dsp:nvSpPr>
        <dsp:cNvPr id="0" name=""/>
        <dsp:cNvSpPr/>
      </dsp:nvSpPr>
      <dsp:spPr>
        <a:xfrm>
          <a:off x="3824433" y="0"/>
          <a:ext cx="1722007" cy="1414093"/>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Central to the problem of authenticated key exchange are two issues:</a:t>
          </a:r>
          <a:endParaRPr lang="en-US" sz="1400" kern="1200" dirty="0">
            <a:solidFill>
              <a:schemeClr val="tx1"/>
            </a:solidFill>
          </a:endParaRPr>
        </a:p>
      </dsp:txBody>
      <dsp:txXfrm>
        <a:off x="3824433" y="0"/>
        <a:ext cx="1722007" cy="1414093"/>
      </dsp:txXfrm>
    </dsp:sp>
    <dsp:sp modelId="{C5F88DEF-6D6F-DD47-8C6B-04D781FB85C0}">
      <dsp:nvSpPr>
        <dsp:cNvPr id="0" name=""/>
        <dsp:cNvSpPr/>
      </dsp:nvSpPr>
      <dsp:spPr>
        <a:xfrm rot="2416429">
          <a:off x="5185789" y="1473329"/>
          <a:ext cx="834278" cy="22171"/>
        </a:xfrm>
        <a:custGeom>
          <a:avLst/>
          <a:gdLst/>
          <a:ahLst/>
          <a:cxnLst/>
          <a:rect l="0" t="0" r="0" b="0"/>
          <a:pathLst>
            <a:path>
              <a:moveTo>
                <a:pt x="0" y="11085"/>
              </a:moveTo>
              <a:lnTo>
                <a:pt x="834278" y="11085"/>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2416429">
        <a:off x="5582071" y="1463558"/>
        <a:ext cx="41713" cy="41713"/>
      </dsp:txXfrm>
    </dsp:sp>
    <dsp:sp modelId="{466CC06D-AEEB-A447-B59B-2F72AA20D107}">
      <dsp:nvSpPr>
        <dsp:cNvPr id="0" name=""/>
        <dsp:cNvSpPr/>
      </dsp:nvSpPr>
      <dsp:spPr>
        <a:xfrm>
          <a:off x="5472832" y="1397963"/>
          <a:ext cx="2992870" cy="2488236"/>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a:t>
          </a:r>
          <a:r>
            <a:rPr lang="en-US" sz="1400" b="1" kern="1200" dirty="0" smtClean="0">
              <a:solidFill>
                <a:schemeClr val="tx2"/>
              </a:solidFill>
            </a:rPr>
            <a:t> Confidentiality</a:t>
          </a:r>
        </a:p>
        <a:p>
          <a:pPr marL="114300" lvl="1" indent="-114300" algn="l" defTabSz="622300">
            <a:lnSpc>
              <a:spcPct val="90000"/>
            </a:lnSpc>
            <a:spcBef>
              <a:spcPct val="0"/>
            </a:spcBef>
            <a:spcAft>
              <a:spcPct val="15000"/>
            </a:spcAft>
            <a:buChar char="••"/>
          </a:pPr>
          <a:r>
            <a:rPr lang="en-US" sz="1400" kern="1200" dirty="0" smtClean="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smtClean="0">
              <a:solidFill>
                <a:schemeClr val="tx1"/>
              </a:solidFill>
            </a:rPr>
            <a:t>This requires the prior existence of secret or public keys that can be used for this purpose</a:t>
          </a:r>
        </a:p>
      </dsp:txBody>
      <dsp:txXfrm>
        <a:off x="5472832" y="1397963"/>
        <a:ext cx="2992870" cy="2488236"/>
      </dsp:txXfrm>
    </dsp:sp>
    <dsp:sp modelId="{6EC2EFFE-BCDF-F34D-8AA4-23E20C4141B4}">
      <dsp:nvSpPr>
        <dsp:cNvPr id="0" name=""/>
        <dsp:cNvSpPr/>
      </dsp:nvSpPr>
      <dsp:spPr>
        <a:xfrm rot="8946977">
          <a:off x="3270359" y="1310863"/>
          <a:ext cx="773975" cy="22171"/>
        </a:xfrm>
        <a:custGeom>
          <a:avLst/>
          <a:gdLst/>
          <a:ahLst/>
          <a:cxnLst/>
          <a:rect l="0" t="0" r="0" b="0"/>
          <a:pathLst>
            <a:path>
              <a:moveTo>
                <a:pt x="0" y="11085"/>
              </a:moveTo>
              <a:lnTo>
                <a:pt x="773975" y="11085"/>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8946977">
        <a:off x="3637998" y="1302599"/>
        <a:ext cx="38698" cy="38698"/>
      </dsp:txXfrm>
    </dsp:sp>
    <dsp:sp modelId="{E03A69F7-1AF4-9643-A17D-2DB9030ECD8C}">
      <dsp:nvSpPr>
        <dsp:cNvPr id="0" name=""/>
        <dsp:cNvSpPr/>
      </dsp:nvSpPr>
      <dsp:spPr>
        <a:xfrm>
          <a:off x="92948" y="843139"/>
          <a:ext cx="3540069" cy="3104043"/>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a:t>
          </a:r>
          <a:r>
            <a:rPr lang="en-US" sz="1400" b="1" kern="1200" dirty="0" smtClean="0">
              <a:solidFill>
                <a:schemeClr val="tx2"/>
              </a:solidFill>
            </a:rPr>
            <a:t> Timeliness</a:t>
          </a:r>
        </a:p>
        <a:p>
          <a:pPr marL="114300" lvl="1" indent="-114300" algn="l" defTabSz="622300">
            <a:lnSpc>
              <a:spcPct val="90000"/>
            </a:lnSpc>
            <a:spcBef>
              <a:spcPct val="0"/>
            </a:spcBef>
            <a:spcAft>
              <a:spcPct val="15000"/>
            </a:spcAft>
            <a:buChar char="••"/>
          </a:pPr>
          <a:r>
            <a:rPr lang="en-US" sz="1400" kern="1200" dirty="0" smtClean="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smtClean="0">
              <a:solidFill>
                <a:schemeClr val="tx1"/>
              </a:solidFill>
            </a:rPr>
            <a:t>Such replays could allow an opponent to:</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compromise a session key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successfully impersonate another party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disrupt operations by presenting parties with messages that appear genuine but are not </a:t>
          </a:r>
          <a:endParaRPr lang="en-US" sz="1400" kern="1200" dirty="0">
            <a:solidFill>
              <a:schemeClr val="tx1"/>
            </a:solidFill>
          </a:endParaRPr>
        </a:p>
      </dsp:txBody>
      <dsp:txXfrm>
        <a:off x="92948" y="843139"/>
        <a:ext cx="3540069" cy="310404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F582257-B838-6749-BB83-2F605DAA800F}">
      <dsp:nvSpPr>
        <dsp:cNvPr id="0" name=""/>
        <dsp:cNvSpPr/>
      </dsp:nvSpPr>
      <dsp:spPr>
        <a:xfrm>
          <a:off x="38" y="56784"/>
          <a:ext cx="3703141" cy="1283231"/>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One application for which encryption is growing in popularity is electronic         mail (e-mail)</a:t>
          </a:r>
          <a:endParaRPr lang="en-US" sz="2000" b="1" kern="1200" dirty="0">
            <a:effectLst>
              <a:outerShdw blurRad="38100" dist="38100" dir="2700000" algn="tl">
                <a:srgbClr val="000000">
                  <a:alpha val="43137"/>
                </a:srgbClr>
              </a:outerShdw>
            </a:effectLst>
          </a:endParaRPr>
        </a:p>
      </dsp:txBody>
      <dsp:txXfrm>
        <a:off x="38" y="56784"/>
        <a:ext cx="3703141" cy="1283231"/>
      </dsp:txXfrm>
    </dsp:sp>
    <dsp:sp modelId="{250E2CAE-D7F2-CA49-ADA0-8E22EA6527F2}">
      <dsp:nvSpPr>
        <dsp:cNvPr id="0" name=""/>
        <dsp:cNvSpPr/>
      </dsp:nvSpPr>
      <dsp:spPr>
        <a:xfrm>
          <a:off x="38" y="1340015"/>
          <a:ext cx="3703141" cy="3403799"/>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Header of the e-mail message must be in the clear so that the message can be handled by the store-and-forward        e-mail protocol, such as SMTP or X.400</a:t>
          </a:r>
          <a:endParaRPr lang="en-US" sz="2000" kern="1200" dirty="0"/>
        </a:p>
        <a:p>
          <a:pPr marL="228600" lvl="1" indent="-228600" algn="l" defTabSz="889000" rtl="0">
            <a:lnSpc>
              <a:spcPct val="90000"/>
            </a:lnSpc>
            <a:spcBef>
              <a:spcPct val="0"/>
            </a:spcBef>
            <a:spcAft>
              <a:spcPct val="15000"/>
            </a:spcAft>
            <a:buChar char="••"/>
          </a:pPr>
          <a:r>
            <a:rPr lang="en-US" sz="2000" kern="1200" dirty="0" smtClean="0"/>
            <a:t>The e-mail message should be encrypted such that the mail-handling system is not in possession of the decryption key</a:t>
          </a:r>
          <a:endParaRPr lang="en-US" sz="2000" kern="1200" dirty="0"/>
        </a:p>
      </dsp:txBody>
      <dsp:txXfrm>
        <a:off x="38" y="1340015"/>
        <a:ext cx="3703141" cy="3403799"/>
      </dsp:txXfrm>
    </dsp:sp>
    <dsp:sp modelId="{C8B0C6AD-2083-E841-BB39-3B090FD5A631}">
      <dsp:nvSpPr>
        <dsp:cNvPr id="0" name=""/>
        <dsp:cNvSpPr/>
      </dsp:nvSpPr>
      <dsp:spPr>
        <a:xfrm>
          <a:off x="4221619" y="56784"/>
          <a:ext cx="3703141" cy="1283231"/>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A second requirement is        that of authentication</a:t>
          </a:r>
          <a:endParaRPr lang="en-US" sz="2000" b="1" kern="1200" dirty="0">
            <a:effectLst>
              <a:outerShdw blurRad="38100" dist="38100" dir="2700000" algn="tl">
                <a:srgbClr val="000000">
                  <a:alpha val="43137"/>
                </a:srgbClr>
              </a:outerShdw>
            </a:effectLst>
          </a:endParaRPr>
        </a:p>
      </dsp:txBody>
      <dsp:txXfrm>
        <a:off x="4221619" y="56784"/>
        <a:ext cx="3703141" cy="1283231"/>
      </dsp:txXfrm>
    </dsp:sp>
    <dsp:sp modelId="{234A54C3-F482-6B48-A668-CE8E4B82EAAD}">
      <dsp:nvSpPr>
        <dsp:cNvPr id="0" name=""/>
        <dsp:cNvSpPr/>
      </dsp:nvSpPr>
      <dsp:spPr>
        <a:xfrm>
          <a:off x="4221619" y="1340015"/>
          <a:ext cx="3703141" cy="3403799"/>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The recipient wants some assurance that the message is from the alleged sender</a:t>
          </a:r>
          <a:endParaRPr lang="en-US" sz="2000" kern="1200" dirty="0"/>
        </a:p>
      </dsp:txBody>
      <dsp:txXfrm>
        <a:off x="4221619" y="1340015"/>
        <a:ext cx="3703141" cy="340379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BACF627-1098-DA4A-A340-1BC48F0EA257}">
      <dsp:nvSpPr>
        <dsp:cNvPr id="0" name=""/>
        <dsp:cNvSpPr/>
      </dsp:nvSpPr>
      <dsp:spPr>
        <a:xfrm>
          <a:off x="0" y="23798"/>
          <a:ext cx="7570787" cy="1297078"/>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sz="2500" b="1" kern="1200" dirty="0">
            <a:effectLst>
              <a:outerShdw blurRad="38100" dist="38100" dir="2700000" algn="tl">
                <a:srgbClr val="000000">
                  <a:alpha val="43137"/>
                </a:srgbClr>
              </a:outerShdw>
            </a:effectLst>
          </a:endParaRPr>
        </a:p>
      </dsp:txBody>
      <dsp:txXfrm>
        <a:off x="0" y="23798"/>
        <a:ext cx="7570787" cy="1297078"/>
      </dsp:txXfrm>
    </dsp:sp>
    <dsp:sp modelId="{944EFA6F-E7B0-1E42-AD4C-1993C04C163B}">
      <dsp:nvSpPr>
        <dsp:cNvPr id="0" name=""/>
        <dsp:cNvSpPr/>
      </dsp:nvSpPr>
      <dsp:spPr>
        <a:xfrm>
          <a:off x="0" y="1320876"/>
          <a:ext cx="7570787" cy="3294000"/>
        </a:xfrm>
        <a:prstGeom prst="rect">
          <a:avLst/>
        </a:prstGeom>
        <a:solidFill>
          <a:schemeClr val="accent1">
            <a:alpha val="90000"/>
            <a:tint val="4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Strategy involves the use of a trusted key distribution center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Each party shares a secret key, known as a master key, with the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KDC is responsible for generating keys to be used for a short time over a connection between two parties and for distributing those keys using the master keys to protect the distribution</a:t>
          </a:r>
          <a:endParaRPr lang="en-US" sz="2500" kern="1200" dirty="0"/>
        </a:p>
      </dsp:txBody>
      <dsp:txXfrm>
        <a:off x="0" y="1320876"/>
        <a:ext cx="7570787" cy="32940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5918C6-ECC1-E441-A1B7-E3667CCD478D}" type="datetimeFigureOut">
              <a:rPr lang="en-US" smtClean="0"/>
              <a:pPr/>
              <a:t>8/26/2016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625FDE-AC87-FA4A-AA2E-74728FAFA800}"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7/e, by William Stallings</a:t>
            </a:r>
            <a:r>
              <a:rPr lang="en-US" dirty="0" smtClean="0">
                <a:latin typeface="Arial" pitchFamily="-84" charset="0"/>
                <a:ea typeface="ＭＳ Ｐゴシック" pitchFamily="-84" charset="-128"/>
                <a:cs typeface="ＭＳ Ｐゴシック" pitchFamily="-84" charset="-128"/>
              </a:rPr>
              <a:t>, Chapter 15 – “User </a:t>
            </a:r>
            <a:r>
              <a:rPr lang="en-AU" dirty="0" smtClean="0">
                <a:latin typeface="Arial" pitchFamily="-84" charset="0"/>
                <a:ea typeface="ＭＳ Ｐゴシック" pitchFamily="-84" charset="-128"/>
                <a:cs typeface="ＭＳ Ｐゴシック" pitchFamily="-84" charset="-128"/>
              </a:rPr>
              <a:t>Authentication</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 was discussed in Chapter 14, a two-level hierarchy of symmetric encryption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be used to provide confidentiality for communication in a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general, this strategy involves the use of a trusted key distribution center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(KDC). Each party in the network shares a secret key, known as a master key,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KDC. The KDC is responsible for generating keys to be used for a short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 a connection between two parties, known as session keys, and for distributing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those keys using the master keys to protect the distribution. This approach is quite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 As an example, we look at the Kerberos system in Section 15.3. The discussion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subsection is relevant to an understanding of the Kerberos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Denning protocol seems to provide an increased degree of security compared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Needham/Schroeder protocol. However, a new concern is raised: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namely, that this new scheme requires reliance on clocks that are synchronized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[GONG92] points out a risk involved. The risk is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fact that the distributed clocks can become unsynchronized as a result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on or faults in the clocks or the synchronization mechanism.  The problem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occurs when a sender’s clock is ahead of the intended recipient’s clock. In this case,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intercept a message from the sender and replay it later when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in the message becomes current at the recipient’s site. This replay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cause unexpected results. Gong refers to such attacks as suppress-replay attacks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way to counter suppress-replay attacks is to enforce the requirement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regularly check their clocks against the KDC’s clock. The other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avoids the need for clock synchronization, is to rely on handshaking protocols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nonces. This latter alternative is not vulnerable to a suppress-replay attack,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the nonces the recipient will choose in the future are unpredictable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The Needham/Schroeder protocol relies on nonces only but, as we have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12</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13</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assumes a distributed client/server architecture and employs one or more Kerberos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14</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16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smtClean="0">
                <a:solidFill>
                  <a:schemeClr val="tx1"/>
                </a:solidFill>
                <a:latin typeface="Arial" pitchFamily="-107" charset="0"/>
                <a:ea typeface="ＭＳ Ｐゴシック" pitchFamily="-107" charset="-128"/>
                <a:cs typeface="ＭＳ Ｐゴシック" pitchFamily="-107" charset="-128"/>
              </a:rPr>
              <a:t>c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17</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15.2 provides an overview.</a:t>
            </a:r>
          </a:p>
          <a:p>
            <a:pPr eaLnBrk="1" hangingPunct="1"/>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15.3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15.2 summarizes the justification for each of the elements in the Kerberos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examines some of the authentication functions that have been developed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network-based use authentication. The chapter begins with an introduction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some of the concepts and key considerations for user authentication over a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Internet. The next section examines user-authentication protocols that rely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encryption. This is followed by a section on one of the earliest and also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most widely used authentication services: Kerberos. Next, the chapter looks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user-authentication protocols that rely on asymmetric encryption. This is followed by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 of the X.509 user-authentication protocol. Finally, the concept of federated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is introduced.</a:t>
            </a:r>
            <a:endParaRPr lang="en-US" dirty="0" smtClean="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 – ticket-granting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 – client/server authentication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23</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25</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15.4): A user wishing service on a server in another realm needs a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26</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8</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27</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First, consider the authentication service exchange . Message (1) is a client request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for a ticket-granting ticket. As before, it includes the ID of the user and the TGS.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following new elements are added: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Realm: Indicates realm of user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Options: Used to request that certain flags be set in the returned ticket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Times: Used by the client to request the following time settings in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—from: the desired start time for the requested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—till: the requested expiration time for the requested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rtime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requested renew-till time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Nonce: A random value to be repeated in message (2) to assure that the response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fresh and has not been replayed by an opponent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(2) returns a ticket-granting ticket, identifying information for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client, and a block encrypted using the encryption key based on the user’s password.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block includes the session key to be used between the client and the TGS,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times specified in message (1), the nonce from message (1), and TGS identifying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information. The ticket itself includes the session key, identifying information for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client, the requested time values, and flags that reflect the status of this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the requested options. These flags introduce significant new functionality to</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version 5. For now, we defer a discussion of these flags and concentrate on the overall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structure of the version 5 protocol.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Let us now compare the ticket-granting service exchange for versions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4 and 5. We see that message (3) for both versions includes an authenticator,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ticket, and the name of the requested service. In addition, version 5 includes requested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times and options for the ticket and a nonce—all with functions similar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those of message (1). The authenticator itself is essentially the same as the one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used in version 4.</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(4) has the same structure as message (2). It returns a ticket plus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information needed by the client, with the information encrypted using the session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key now shared by the client and the TGS.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Finally, for the client/server authentication exchange , several new features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appear in version 5. In message (5), the client may request as an option that mutual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authentication is required. The authenticator includes several new fields: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Subkey</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The client’s choice for an encryption key to be used to protect this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specific application session. If this field is omitted, the session key from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ticket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K</a:t>
            </a:r>
            <a:r>
              <a:rPr lang="en-US" sz="1200" b="0" kern="1200" baseline="-25000" dirty="0" err="1" smtClean="0">
                <a:solidFill>
                  <a:schemeClr val="tx1"/>
                </a:solidFill>
                <a:latin typeface="Arial" pitchFamily="-107" charset="0"/>
                <a:ea typeface="ＭＳ Ｐゴシック" pitchFamily="-107" charset="-128"/>
                <a:cs typeface="ＭＳ Ｐゴシック" pitchFamily="-107" charset="-128"/>
              </a:rPr>
              <a:t>c,v</a:t>
            </a:r>
            <a:r>
              <a:rPr lang="en-US" sz="1200" b="0" kern="1200" baseline="-2500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is used.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Sequence number:  An optional field that specifies the starting sequence number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be used by the server for messages sent to the client during this session.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Messages may be sequence numbered to detect replays.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If mutual authentication is required, the server responds with message (6).</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message includes the timestamp from the authenticator. Note that in version 4,</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timestamp was incremented by one. This is not necessary in version 5, because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nature of the format of messages is such that it is not possible for an opponent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 create message (6) without knowledge of the appropriate encryption keys.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subkey</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field, if present, overrides the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subkey</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field, if present, in message (5).</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optional sequence number field specifies the starting sequence number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by the client.</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flags field included in tickets in version 5 supports expanded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functionality compared to that available in version 4. Table 15.4 summarizes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flags that may be included in a ticket.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INITIAL flag indicates that this ticket was issued by the AS, not by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When a client requests a service-granting ticket from the TGS, it presents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ticket-granting ticket obtained from the AS. In version 4, this was the only way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obtain a service-granting ticket. Version 5 provides the additional capability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client can get a service-granting ticket directly from the AS. The utility of this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follows: A server, such as a password-changing server, may wish to know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client’s password was recently tested.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PRE-AUTHENT flag, if set, indicates that when the AS received the initial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 [message (1)], it authenticated the client before issuing a ticket.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exact form of this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preauthentication</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is left unspecified. As an example, the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 of version 5 has encrypted timestamp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preauthentication</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enabled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default. When a user wants to get a ticket, it has to send to the AS a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preauthentication</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containing a random confounder, a version number, and a timestamp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encrypted in the client’s password-based key. The AS decrypts the block and will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not send a ticket-granting ticket back unless the timestamp in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preauthentication</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is within the allowable time skew (time interval to account for clock drift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network delays). Another possibility is the use of a smart card that generates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continually changing passwords that are included in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preauthenticated</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messages.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passwords generated by the card can be based on a user’s password but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transformed by the card so that, in effect, arbitrary passwords are used. This prevents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attack based on easily guessed passwords. If a smart card or similar device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used, this is indicated by the HW-AUTHENT flag.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a ticket has a long lifetime, there is the potential for it to be stolen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by an opponent for a considerable period. If a short lifetime is used to lessen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threat, then overhead is involved in acquiring new tickets. In the case of a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ticketgranting</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the client would either have to store the user’s secret key, which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clearly risky, or repeatedly ask the user for a password. A compromise scheme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 of renewable tickets. A ticket with the RENEWABLE flag set includes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expiration times: One for this specific ticket and one that is the latest permissible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value for an expiration time. A client can have the ticket renewed by presenting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TGS with a requested new expiration time. If the new time is within the limit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latest permissible value, the TGS can issue a new ticket with a new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and a later specific expiration time. The advantage of this mechanism is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TGS may refuse to renew a ticket reported as stolen.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client may request that the AS provide a ticket-granting ticket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MAY-POSTDATE flag set. The client can then use this ticket to request a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is flagged as POSTDATED and INVALID from the TGS. Subsequently,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may submit the postdated ticket for validation. This scheme can be useful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running a long batch job on a server that requires a ticket periodically.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can obtain a number of tickets for this session at once, with spread out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values. All but the first ticket are initially invalid. When the execution reaches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point in time when a new ticket is required, the client can get the appropriate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validated. With this approach, the client does not have to repeatedly use its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ticketgranting</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to obtain a service-granting ticket.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version 5, it is possible for a server to act as a proxy on behalf of a client,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effect adopting the credentials and privileges of the client to request a service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server. If a client wishes to use this mechanism, it requests a ticket-granting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ticket with the PROXIABLE flag set. When this ticket is presented to the TGS,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is permitted to issue a service-granting ticket with a different network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latter ticket will have its PROXY flag set. An application receiving such a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accept it or require additional authentication to provide an audit trail.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proxy concept is a limited case of the more powerful forwarding procedure.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a ticket is set with the FORWARDABLE flag, a TGS can issue to the requestor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ticket-granting ticket with a different network address and the FORWARDED flag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set. This ticket then can be presented to a remote TGS. This capability allows a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gain access to a server on another realm without requiring that each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maintain a secret key with Kerberos servers in every other realm. For example,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realms could be structured hierarchically. Then a client could walk up the tree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 node and then back down to reach a target realm. Each step of the walk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would involve forwarding a ticket-granting ticket to the next TGS in the path.</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case, the central system is referred to as an authentication server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smtClean="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29</a:t>
            </a:fld>
            <a:endParaRPr lang="en-AU" dirty="0"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3</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most computer security contexts, user authentication is the fundamental building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and the primary line of defense. User authentication is the basis for most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of access control and for user accountability. RFC 4949 (Internet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Glossary ) defines user authentication as the process of verifying an identity claimed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or for a system entity. This process consists of two steps: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Identification step:  Presenting an identifier to the security system. (Identifiers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should be assigned carefully, because authenticated identities are the basis for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other security services, such as access control service.)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Verification step:  Presenting or generating authentication information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corroborates the binding between the entity and the identifier.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example, user Alice Toklas could have the user identifier ABTOKLAS.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information needs to be stored on any server or computer system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 wishes to use and could be known to system administrators and 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A typical item of authentication information associated with this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 is a password, which is kept secret (known only to Alice and to the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no one is able to obtain or guess Alice’s password, then the combination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Alice’s user ID and password enables administrators to set up Alice’s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audit her activity. Because Alice’s ID is not secret, system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send her e-mail, but because her password is secret, no one can pretend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Alice.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essence, identification is the means by which a user provides a claimed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to the system; user authentication is the means of establishing the validity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claim. Note that user authentication is distinct from message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defined in Chapter 12, message authentication is a procedure that allows communicating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and that the source is authentic. This chapter is concerned solely with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30</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endParaRPr lang="en-US" dirty="0" smtClean="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itchFamily="-84" charset="0"/>
              </a:rPr>
              <a:pPr/>
              <a:t>31</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533400" y="4343400"/>
            <a:ext cx="5867400" cy="42672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Typical services provided by a federated identity management system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Point of contact:  Includes authentication that a user corresponds to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provided, and management of user/server sessions.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SSO protocol services:  Provides a vendor-neutral security token service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a single sign on to federated services.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Trust services:  Federation relationships require a trust relationship-based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between business partners. A trust relationship is represented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combination of the security tokens used to exchange information about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the cryptographic information used to protect these security tokens,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optionally the identity mapping rules applied to the information contained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within this token.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services:  Management of keys and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Identity services:  services that provide the interface to local data stores,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including user registries and databases, for identity-related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Provisioning:  Includes creating an account in each target system for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enrollment or registration of user in accounts, establishment of access rights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to ensure the privacy and integrity of account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Management:  Services related to runtime configuration and deployment.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15.5 illustrates entities and data flows in a generic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architecture. A principal  is an identity holder. Typically, this is a human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seeks access to resources and services on the network. User devices, agent processes,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 systems may also function as principals. Principals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themselves to an identity provider . The identity provider associates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with a principal, as well as attributes and one or more identifiers.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the user moves. Identity management enables the user to provide this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 some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attributes to be associated with their digital identity, such as an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and attribute providers, which are often used to support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file server is a data consumer that needs a client’s credentials so as to know what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federation is, in essence, an extension of identity management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multiple security domains. Such domains include autonomous internal business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units, external business partners, and other third-party applications and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goal is to provide the sharing of digital identities so that a user can be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time and then access applications and resources across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domains. Because these domains are relatively autonomous or independent, no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centralized control is possible. Rather, the cooperating organizations must form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based on agreed standards and mutual levels of trust to securely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identities.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refers to the agreements, standards,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that enable the portability of identities, identity attributes, and entitlements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across multiple enterprises and numerous applications and supporting many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even millions, of users. When multiple organizations implement interoperable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schemes, an employee in one organization can use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sign-on to access services across the federation with trust relationships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the identity. For example, an employee may log onto her corporate intranet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be authenticated to perform authorized functions and access authorized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that intranet. The employee could then access their health benefits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outside health-care provider without having to re-authenticate.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Beyond SSO, federated identity management provides other capabilities.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standardized means of representing attributes. Increasingly, digital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incorporate attributes other than simply an identifier and authentication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passwords and biometric information). Examples of attributes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account numbers, organizational roles, physical location, and file ownership.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may have multiple identifiers; for example, each identifier may be associated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role with its own access permissions.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key function of federated identity management is identity mapping.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security domains may represent identities and attributes differently.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 the amount of information associated with an individual in one domain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more than is necessary in another domain. The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map identities and attributes of a user in one domain to the requirements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another domain.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15.6 illustrates entities and data flows in a generic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identity provider acquires attribute information through dialogue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with users and administrators. For example, a user needs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 shipping address each time an order is placed at a new Web merchant,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this information needs to be revised when the user moves.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user to provide this information once, so that it is maintained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place and released to data consumers in accordance with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privacy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Service providers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providers, often to support authorization decisions and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collect audit information. For example, a database server or file server is a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consumer that needs a client’s credentials so as to know what access to provide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client. A service provider can be in the same domain as the user and the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provider. The power of this approach is for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the service provider is in a different domain (e.g., a vendor or supplier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a:t>
            </a:r>
            <a:endParaRPr lang="en-US" dirty="0" smtClean="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itchFamily="-84" charset="0"/>
              </a:rPr>
              <a:pPr/>
              <a:t>33</a:t>
            </a:fld>
            <a:endParaRPr lang="en-AU" dirty="0" smtClean="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B304A51-222C-0149-9C66-E63091E42E48}" type="slidenum">
              <a:rPr lang="en-AU">
                <a:latin typeface="Arial" pitchFamily="-84" charset="0"/>
              </a:rPr>
              <a:pPr/>
              <a:t>34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Extensible Markup Language (XML):  A markup language that uses sets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embedded tags or labels to characterize text elements within a document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 as to indicate their appearance, function, meaning, or context. XML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appear similar to HTML (Hypertext Markup Language)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visible as Web pages, but provide greater functionality. XML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strict definitions of the data type of each field, thus supporting database formats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semantics. XML provides encoding rules for commands that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transfer and update data objects.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Assertion Markup Language (SAML):  An XML-based language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exchange of security information between online business partners.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SAML conveys authentication information in the form of assertions about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subjects. Assertions are statements about the subject issued by an authoritative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challenge with federated identity management is to integrate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standards widely accepted by industry. Federated identity management seems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B174A15-A4BA-CF43-8FF5-628B14BB1DA5}" type="slidenum">
              <a:rPr lang="en-AU">
                <a:latin typeface="Arial" pitchFamily="-84" charset="0"/>
              </a:rPr>
              <a:pPr/>
              <a:t>35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Arial" pitchFamily="-84" charset="0"/>
                <a:cs typeface="Arial" pitchFamily="-84" charset="0"/>
              </a:rPr>
              <a:t>To get some feel for the functionality of identity federation, we look at three scenarios, taken from [COMP06] </a:t>
            </a:r>
          </a:p>
          <a:p>
            <a:pPr eaLnBrk="1" hangingPunct="1"/>
            <a:endParaRPr lang="en-US" dirty="0" smtClean="0">
              <a:latin typeface="Arial" pitchFamily="-84" charset="0"/>
              <a:ea typeface="Arial" pitchFamily="-84" charset="0"/>
              <a:cs typeface="Arial" pitchFamily="-84" charset="0"/>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first scenario (Figure 15.7a),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contracts with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Health.com</a:t>
            </a:r>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provide employee health benefits. An employee uses a Web interface to sign on to</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goes through an authentication procedure there. This enables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employee to access authorized services and resources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When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employee clicks on a link to access health benefits, her browser is redirected to</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Health.com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At the same time,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software passes the user’s identifier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Health.com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 secure manner. The two organizations are part of a federation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cooperatively exchanges user identifiers.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Health.com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maintains user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every employee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associates with each identity health-benefits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and access rights. In this example, the linkage between the two companies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based on account information and user participation is browser based.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15.7b shows a second type of browser-based scheme.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 is a regular supplier of parts to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this case, a role-based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access-control (RBAC) scheme is used for access to information. An engineer of</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authenticates at the employee portal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clicks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 link to access information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Because the user is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the role of an engineer, he is taken to the technical documentation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troubleshooting portion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PartsSupplier.com’s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Web site without having to sign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Similarly, an employee in a purchasing role signs on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is 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that role, to place purchases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without having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this scenario,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PartsSupplier.com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identity information for individual employees at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Rather,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linkage between the two federated partners is in terms of roles.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scenario illustrated in Figure 15.7c can be referred to as document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rather than browser based. In this third example,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has a purchasing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agreement with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PinSupplies.com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PinSupplies.com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has a business relationship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E-</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Ship.com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 employee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signs on and is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make purchases. The employee goes to a procurement application that provides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list of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Workplace.com’s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suppliers and the parts that can be ordered. The user clicks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PinSupplies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button and is presented with a purchase order Web page (HTML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The employee fills out the form and clicks the submit button. The procurement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 generates an XML/SOAP document that it inserts into the envelope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body of an XML-based message. The procurement application then inserts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credentials in the envelope header of the message, together with Workplace.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com’s organizational identity. The procurement application posts the message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PinSupplies.com’s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purchasing Web service. This service authenticates the incoming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and processes the request. The purchasing Web service then sends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SOAP message to its shipping partner to fulfill the order. The message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PinSupplies.com</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token in the envelope header and the list of items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shipped as well as the end user’s shipping information in the envelope body.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shipping Web service authenticates the request and processes the shipment order.</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based on the possession of a smart card is becoming more widespread.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has the appearance of a credit card, has an electronic interface,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use a variety of authentication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contains within it an entire microprocessor, including processor,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memory, and I/O ports. Some versions incorporate a special co-processing circuit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cryptographic operation to speed the task of encoding and decoding messages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generating digital signatures to validate the information transferred. In some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I/O ports are directly accessible by a compatible reader by means of exposed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electrical contacts. Other cards rely instead on an embedded antenna for wireless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communication with the 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typical smart card includes three types of memory. Read-only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(ROM) stores data that does not change during the card’s life, such as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number and the cardholder’s name. Electrically erasable programmable 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(EEPROM) holds application data and programs, such as the protocols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can execute. It also holds data that may vary with time. For example, in a telephone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the EEPROM holds the talk time remaining. Random access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(RAM) holds temporary data generated when applications are executed.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practical application of smart card authentication, a wide range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vendors must conform to standards that cover smart card protocols,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access control formats and protocols, database entries, message formats, and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An important step in this direction is FIPS 201-2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of Federal Employees and Contractors , June 2012). The standard defines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reliable, government-wide PIV system for use in applications such as access to federally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controlled facilities and information systems. The standard specifies a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within which common identification credentials can be created and later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verify a claimed identity. The standard also identifies Federal government-wide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 for security levels that are dependent on risks to the facility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being protected. The standard applies to private-sector contractors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well, and serves as a useful guideline for any organization.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15.8 illustrates the major components of FIPS 201-2 compliant systems.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front end defines the physical interface to a user who is requesting access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facility, which could be either physical access to a protected physical area or logical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an information system. The PIV front-end subsystem  supports up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three-factor authentication; the number of factors used depends on the level of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required. The front end makes use of a smart card, known as a PIV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dual-interface contact and contactless card. The card holds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photograph, X.509 certificates, cryptographic keys, biometric data, and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identifier (CHUID). Certain cardholder information may be read-protected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require a personal identification number (PIN) for read access by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The biometric reader, in the current version of the standard, is a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or an iris scanner.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standard defines three assurance levels for verification of the card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encoded data stored on the card, which in turn leads to verifying the authenticity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person holding the credential. A level of some confidence  corresponds to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reader and PIN. A level of high confidence  adds a biometric comparison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fingerprint captured and encoded on the card during the card-issuing process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 fingerprint scanned at the physical access point. A very high confidence  level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that the process just described is completed at a control point attended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official observer.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other major component of the PIV system is the PIV card issuance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subsystem . This subsystem includes the components responsible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proofing and registration, card and key issuance and management,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various repositories and services (e.g., public key infrastructure [PKI] directory,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status servers) required as part of the verification infrastructure.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system interacts with a relying subsystem , which includes components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responsible for determining a particular PIV cardholder’s access to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logical resource. FIPS 201-2 standardizes data formats and protocols for interaction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the PIV system and the relying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the typical card number/facility code encoded on most access control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cards, the FIPS 201 CHUID takes authentication to a new level, through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expiration date (a required CHUID data field) and an optional CHUID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digital signature can be checked to ensure that the CHUID recorded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was digitally signed by a trusted source and that the CHUID data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since the card was signed. The CHUID expiration date can be checked to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the card has not expired. This is independent from whatever expiration date is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cardholder privileges. Reading and verifying the CHUID alone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only some assurance of identity because it authenticates the card data, not the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PIN and biometric factors provide identity verification of the individual.</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specification is quite complex, and NIST has issued a number of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cover a broad range of PIV topics. These 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FIPS 201-2—Personal Identity Verification (PIV) of Federal Employees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Contractors:  Specifies the physical card characteristics, storage media,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elements that make up the identity credentials resident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card.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800-73-3—Interfaces for Personal Identity Verification: Specifies the interfaces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card architecture for storing and retrieving identity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and provides guidelines for the use of authentication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800-76-2—Biometric Data Specification for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Describes technical acquisition and formatting specifications for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of the PIV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800-78-3—Cryptographic Algorithms and Key Sizes for Personal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Verification: Identifies acceptable symmetric and asymmetric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algorithms, digital signature algorithms, and message digest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specifies mechanisms to identify the algorithms associated with PIV keys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signatures.</a:t>
            </a:r>
          </a:p>
          <a:p>
            <a:endParaRPr lang="en-US" dirty="0" smtClean="0"/>
          </a:p>
          <a:p>
            <a:r>
              <a:rPr lang="en-US" dirty="0" smtClean="0"/>
              <a:t>• SP 800-104—A Scheme for PIV Visual Card Topography: Provides additional</a:t>
            </a:r>
          </a:p>
          <a:p>
            <a:r>
              <a:rPr lang="en-US" dirty="0" smtClean="0"/>
              <a:t>recommendations on the PIV card color-coding for designating employee</a:t>
            </a:r>
          </a:p>
          <a:p>
            <a:r>
              <a:rPr lang="en-US" dirty="0" smtClean="0"/>
              <a:t>affiliation.</a:t>
            </a:r>
          </a:p>
          <a:p>
            <a:endParaRPr lang="en-US" dirty="0" smtClean="0"/>
          </a:p>
          <a:p>
            <a:r>
              <a:rPr lang="en-US" dirty="0" smtClean="0"/>
              <a:t>• SP 800-116—A Recommendation for the Use of PIV Credentials in Physical</a:t>
            </a:r>
          </a:p>
          <a:p>
            <a:r>
              <a:rPr lang="en-US" dirty="0" smtClean="0"/>
              <a:t>Access Control Systems (PACS): Describes a risk-based approach for selecting</a:t>
            </a:r>
          </a:p>
          <a:p>
            <a:r>
              <a:rPr lang="en-US" dirty="0" smtClean="0"/>
              <a:t>appropriate PIV authentication mechanisms to manage physical access to</a:t>
            </a:r>
          </a:p>
          <a:p>
            <a:r>
              <a:rPr lang="en-US" dirty="0" smtClean="0"/>
              <a:t>Federal government facilities and assets.</a:t>
            </a:r>
          </a:p>
          <a:p>
            <a:endParaRPr lang="en-US" dirty="0" smtClean="0"/>
          </a:p>
          <a:p>
            <a:r>
              <a:rPr lang="en-US" dirty="0" smtClean="0"/>
              <a:t>• SP 800-79-1—Guidelines for the Accreditation of Personal Identity</a:t>
            </a:r>
          </a:p>
          <a:p>
            <a:r>
              <a:rPr lang="en-US" dirty="0" smtClean="0"/>
              <a:t>Verification Card Issuers: Provides guidelines for accrediting the reliability</a:t>
            </a:r>
          </a:p>
          <a:p>
            <a:r>
              <a:rPr lang="en-US" dirty="0" smtClean="0"/>
              <a:t>of issuers of PIV cards that collect, store, and disseminate personal identity</a:t>
            </a:r>
          </a:p>
          <a:p>
            <a:r>
              <a:rPr lang="en-US" dirty="0" smtClean="0"/>
              <a:t>credentials and issue smart cards.</a:t>
            </a:r>
          </a:p>
          <a:p>
            <a:endParaRPr lang="en-US" dirty="0" smtClean="0"/>
          </a:p>
          <a:p>
            <a:r>
              <a:rPr lang="en-US" dirty="0" smtClean="0"/>
              <a:t>• SP 800-96—PIV Card to Reader Interoperability Guidelines: Provides</a:t>
            </a:r>
          </a:p>
          <a:p>
            <a:r>
              <a:rPr lang="en-US" dirty="0" smtClean="0"/>
              <a:t>requirements</a:t>
            </a:r>
            <a:r>
              <a:rPr lang="en-US" baseline="0" dirty="0" smtClean="0"/>
              <a:t> </a:t>
            </a:r>
            <a:r>
              <a:rPr lang="en-US" dirty="0" smtClean="0"/>
              <a:t>that facilitate interoperability between any card and any</a:t>
            </a:r>
          </a:p>
          <a:p>
            <a:r>
              <a:rPr lang="en-US" dirty="0" smtClean="0"/>
              <a:t>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card contains a number of mandatory and optional data elements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 as identity credentials with varying levels of strength and assurance. These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are used singly or in sets to authenticate the holder of the PIV card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 the level of assurance required for a particular activity or transaction.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mandatory data elements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Personal Identification Number (PIN):  Required to activate the card for privileged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operation.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Cardholder Unique Identifier (CHUID):  Includes the Federal Agency Smart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 Number (FASC-N) and the Global Unique Identification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(GUID), which uniquely identify the card and the cardholder.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Authentication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user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Two fingerprint templates: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Electronic facial image: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Asymmetric Card Authentication Key: Asymmetric key pair and corresponding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used for card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elements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Digital Signature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supports document signing and signing of data elements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CHUID.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Management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key establishment and transport.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Symmetric Card Authentication Key: For supporting physical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Card Application Administration Key: Symmetric key associated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management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or two iris images: For biometric authentication.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NIST SP 800-63-2 (Electronic Authentication Guideline,  August 2013) defines electronic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as the process of establishing confidence in user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presented electronically to an information system. Systems can use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authenticated identity to determine if the authenticated individual is authorized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perform particular functions, such as database transactions or access to system resources.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many cases, the authentication and transaction or other authorized function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takes place across an open network such as the Internet. Equally authentication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subsequent authorization can take place locally, such as across a local area network.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 800-63-2 defines a general model for user authentication that involves a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entities and procedures. We discuss this model with reference to Figure 15.1.</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initial requirement for performing user authentication is that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must be registered with the system. The following is a typical sequence for registration.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applicant applies to a registration authority (RA)  to become a subscriber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of a credential service provider (CSP) . In this model, the RA is a trusted entity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establishes and vouches for the identity of an applicant to a CSP. The CSP then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engages in an exchange with the subscriber. Depending on the details of the overall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system, the CSP issues some sort of electronic credential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subscriber. The credential  is a data structure that authoritatively binds an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additional attributes to a token possessed by a subscriber, and can be verified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presented to the verifier in an authentication transaction. The token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an encryption key or an encrypted password that identifies the subscriber.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token may be issued by the CSP, generated directly by the subscriber, or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a third party. The token and credential may be used in subsequent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events.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a user is registered as a subscriber, the actual authentication process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take place between the subscriber and one or more systems that perform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subsequently, authorization. The party to be authenticated is called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claimant  and the party verifying that identity is called a verifier . When a claimant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successfully demonstrates possession and control of a token to a verifier through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 the verifier can verify that the claimant is the subscriber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named in the corresponding credential. The verifier passes on an assertion about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of the subscriber to the relying party (RP) . That assertion includes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about a subscriber, such as the subscriber name, an identifier assigned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 registration, or other subscriber attributes that were verified in the registration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process. The RP can use the authenticated information provided by the verifier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make access control or authorization decisions.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implemented system for authentication will differ from or be more complex</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than this simplified model, but the model illustrates the key roles and functions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needed for a secure authentication system.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a:t>
            </a:fld>
            <a:endParaRPr lang="en-AU"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15.5 lists the algorithm and key size requirements for PIV key types.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Using the electronic credentials resident on a PIV card, the card supports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authentication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CHUID:  The cardholder is authenticated using the signed CHUID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element on the card. The PIN is not required. This mechanism is useful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environments where a low level of assurance is acceptable and rapid contactless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is necessary.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 Authentication Key: The PIV card is authenticated using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Key in a challenge response protocol. The PIN is not required.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mechanism allows contact (via card reader) or contactless (via radio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waves) authentication of the PIV card without the holder’s active participation,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provides a low level of assurance.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high level of assurance and requires the cardholder’s active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participation is submitting the PIN as well as the biometric 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BIO-A: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very high level of assurance when coupled with full trust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validation of the biometric template retrieved from the card, and requires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cardholder’s active participation is submitting the PIN as well as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PKI: The cardholder is authenticated by demonstrating control of the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private key in a challenge response protocol that can be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PIV authentication certificate. The PIN is required to activate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This mechanism achieves a very high level of identity assurance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the cardholder’s knowledge of the PIN.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each of the above use cases, except the symmetric Card Authentication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case, the source and the integrity of the corresponding PIV credential are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verifying the digital signature on the credential, with the signature being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a trusted entity.</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variety of protocols can be constructed for each of these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SP-800-78-3 gives examples for each type. Figure 15.9 illustrates an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scenario that includes the use of the PIV Authentication Key. This scenario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provides a high level of assurance. This scenario would be appropriate for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user who possesses a PIV card and seeks access to a computer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computer, designated local system  in the figure, includes PIV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software and communicates to the card via an application program interface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 of relatively high-level procedure calls. These high-level commands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converted into PIV commands that are issued to the card through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interface via a card reader or via a wireless interface. In either case, SP-800-73 refers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card command interface as the PIV card edge.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process begins when the local system detects the card either through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attached card reader or wirelessly. It then selects an application on the card for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local system then requests the public-key certificate for the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Authentication Key. If the certificate is valid (i.e., has a valid signature, has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expired or been revoked), authentication continues. Otherwise the card is rejected.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next step is for the local system to request that the cardholder enter the PIN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card. If the submitted PIN matches the PIN stored on the card,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returns a positive acknowledgment; otherwise the card returns a failure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local system either continues or rejects the card accordingly. The next phase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challenge-response protocol. The local system sends a nonce to be signed by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and the PIV returns the signature. The local system uses the PIV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 key to verify the signature. If the signature is valid, the cardholder is accepted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being identified. Otherwise the local system rejects the card.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scenario of Figure 15.9 accomplishes three types of authentication.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combination of possession of the card and knowledge of the PIN service authenticates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cardholder. The PIV Authentication Key certificate validates the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The challenge-response protocol authenticates the card.</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43</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Chapter 15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5</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alone or in combination: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voice pattern, handwriting characteristics, and typing rhythm.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 is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significant administrative overhead for managing password and token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 authenticators,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a variety of problems, including dealing with false positives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false negatives, user acceptance, cost, and convenience. For network-based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the most important methods involve cryptographic keys and something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individual knows, such as a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6</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important application area is that of mutual authentication protocols.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enable communicating parties to satisfy themselves mutually about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other’s identity and to exchange session keys. This topic was examined in Chapter 14.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the focus was key distribution. We return to this topic here to consider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wider implications of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 to the problem of authenticated key exchange are two issues: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timeliness. To prevent masquerade and to prevent compromise of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essential identification and session-key information must be communicated in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 This requires the prior existence of secret or public keys that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this purpose. The second issue, timeliness, is important because of the threat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replays. Such replays, at worst, could allow an opponent to compromise a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or successfully impersonate another party. At minimum, a successful replay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disrupt operations by presenting parties with messages that appear genuine but are not.</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7</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[GONG93] lists the following examples of replay attacks: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and replays it later.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window. If both the original and the replay arrive within then time window,</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incident can be logged.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valid time window, but in addition, the opponent suppresses the original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Thus, the repetition cannot be detected.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replay back to the message sender. This attack is possible if symmetric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used and the sender cannot easily recognize the difference between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messages sent and messages received on the basis of content.</a:t>
            </a:r>
            <a:endParaRPr lang="en-US" b="0" dirty="0" smtClean="0">
              <a:latin typeface="Arial" pitchFamily="-84" charset="0"/>
              <a:ea typeface="Arial" pitchFamily="-84" charset="0"/>
              <a:cs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8</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approach to coping with replay attacks is to attach a sequence number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message used in an authentication exchange. A new message is accepted only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 sequence number is in the proper order. The difficulty with this approach is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requires each party to keep track of the last sequence number for each claimant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dealt with. Because of this overhead, sequence numbers are generally not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authentication and key exchange. Instead, one of the following two general approaches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Timestamps:  Party A accepts a message as fresh only if the message contains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that, in A’s judgment, is close enough to A’s knowledge of current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This approach requires that clocks among the various participants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synchronized.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Challenge/response:  Party A, expecting a fresh message from B, first sends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 a nonce  (challenge) and requires that the subsequent message (response)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from B contain the correct nonce value.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can be argued (e.g., [LAM92a]) that the timestamp approach should 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for connection-oriented applications because of the inherent difficulties with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technique. First, some sort of protocol is needed to maintain synchronization among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various processor clocks. This protocol must be both fault tolerant, to cope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 errors, and secure, to cope with hostile attacks. Second, the opportunity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successful attack will arise if there is a temporary loss of synchronization resulting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 fault in the clock mechanism of one of the parties. Finally, because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variable and unpredictable nature of network delays, distributed clocks cannot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expected to maintain precise synchronization. Therefore, any timestamp-based procedure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must allow for a window of time sufficiently large to accommodate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delays yet sufficiently small to minimize the opportunity for attack.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other hand, the challenge-response approach is unsuitable for a connectionless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of application, because it requires the overhead of a handshake before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connectionless transmission, effectively negating the chief characteristic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connectionless transaction. For such applications, reliance on some sort of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server and a consistent attempt by each party to keep its clocks in synchronization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the best approach (e.g., [LAM92b]).</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application for which encryption is growing in popularity is electronic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The very nature of electronic mail, and its chief benefit, is that it is not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sender and receiver to be online at the same time. Instead, the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forwarded to the receiver’s electronic mailbox, where it is buffered until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receiver is available to read it.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“envelope” or header of the e-mail message must be in the clear, so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can be handled by the store-and-forward e-mail protocol,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Simple Mail Transfer Protocol (SMTP) or X.400. However, it is often desirable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mail-handling protocol not require access to the plaintext form of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that would require trusting the mail-handling mechanism. Accordingly,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message should be encrypted such that the mail-handling system is not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possession of the decryption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second requirement is that of authentication . Typically, the recipient wants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4F126FA-08DC-8A48-A747-9FA65644B2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68169C9-AD08-DA4C-A834-5308E9D6953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endParaRPr lang="en-US" dirty="0"/>
          </a:p>
        </p:txBody>
      </p:sp>
      <p:sp>
        <p:nvSpPr>
          <p:cNvPr id="12"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67532D9-435A-4F45-A246-8042CC8640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F121693-C560-4640-9943-90DDF7C5B8F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AFAE56F-1DE0-D044-A970-B9FDFEBB887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CA6632F-E24C-6C42-AEF6-51C3DB867D3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CE1E0A51-9C0C-384C-8402-31B12AF09FD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16B6A84-8EFF-5249-9B39-0587DC30F6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2553B22E-1ABA-3940-9E9E-B1CFEA22473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DBBCFDA-328E-6445-AFB2-6DC88F2BFE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dirty="0" smtClean="0"/>
              <a:t>© 2017 Pearson Education, Ltd., All rights reserved.      </a:t>
            </a: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E4F06B9-ACCC-CA4D-B4EF-17B084D1ECD9}"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dirty="0" smtClean="0"/>
              <a:t>© 2017 Pearson Education, Ltd., All rights reserved.      </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sldNum="0" hdr="0" dt="0"/>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21.pd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25.pd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df"/><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oleObject" Target="mclaughlinkl:Desktop:Crypto6e%20Tables:T15-UserAuthentication.doc!OLE_LINK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d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df"/><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9.xml"/><Relationship Id="rId1" Type="http://schemas.openxmlformats.org/officeDocument/2006/relationships/vmlDrawing" Target="../drawings/vmlDrawing2.vml"/><Relationship Id="rId4" Type="http://schemas.openxmlformats.org/officeDocument/2006/relationships/oleObject" Target="mclaughlinkl:Desktop:Crypto6e%20Tables:T15-UserAuthentication.doc!OLE_LINK3"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a:xfrm>
            <a:off x="1854200" y="5203825"/>
            <a:ext cx="5446713" cy="852488"/>
          </a:xfrm>
        </p:spPr>
        <p:txBody>
          <a:bodyPr/>
          <a:lstStyle/>
          <a:p>
            <a:r>
              <a:rPr lang="en-US" dirty="0" smtClean="0"/>
              <a:t>Seventh Edition, Global Edition</a:t>
            </a:r>
          </a:p>
          <a:p>
            <a:r>
              <a:rPr lang="en-US" dirty="0" smtClean="0"/>
              <a:t>by William Stallings	</a:t>
            </a:r>
          </a:p>
          <a:p>
            <a:endParaRPr lang="en-US" dirty="0" smtClean="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5" name="Footer Placeholder 4"/>
          <p:cNvSpPr>
            <a:spLocks noGrp="1"/>
          </p:cNvSpPr>
          <p:nvPr>
            <p:ph type="ftr" sz="quarter" idx="14"/>
          </p:nvPr>
        </p:nvSpPr>
        <p:spPr>
          <a:xfrm>
            <a:off x="0" y="6492875"/>
            <a:ext cx="5791200" cy="365125"/>
          </a:xfrm>
        </p:spPr>
        <p:txBody>
          <a:bodyPr/>
          <a:lstStyle/>
          <a:p>
            <a:pPr>
              <a:defRPr/>
            </a:pPr>
            <a:r>
              <a:rPr lang="en-US" sz="1050" dirty="0" smtClean="0"/>
              <a:t>© 2017 Pearson Education, Ltd., All rights reserved.      </a:t>
            </a:r>
            <a:endParaRPr lang="en-US" sz="1050" dirty="0"/>
          </a:p>
        </p:txBody>
      </p:sp>
      <p:grpSp>
        <p:nvGrpSpPr>
          <p:cNvPr id="6" name="Group 5"/>
          <p:cNvGrpSpPr/>
          <p:nvPr/>
        </p:nvGrpSpPr>
        <p:grpSpPr>
          <a:xfrm>
            <a:off x="-31968" y="-27384"/>
            <a:ext cx="9319984" cy="6885384"/>
            <a:chOff x="-31968" y="-27384"/>
            <a:chExt cx="9319984" cy="6885384"/>
          </a:xfrm>
        </p:grpSpPr>
        <p:pic>
          <p:nvPicPr>
            <p:cNvPr id="7" name="Picture 6" descr="9781292158587.jpg"/>
            <p:cNvPicPr>
              <a:picLocks noChangeAspect="1"/>
            </p:cNvPicPr>
            <p:nvPr/>
          </p:nvPicPr>
          <p:blipFill>
            <a:blip r:embed="rId4"/>
            <a:stretch>
              <a:fillRect/>
            </a:stretch>
          </p:blipFill>
          <p:spPr>
            <a:xfrm>
              <a:off x="1965796" y="0"/>
              <a:ext cx="5270500" cy="6858000"/>
            </a:xfrm>
            <a:prstGeom prst="rect">
              <a:avLst/>
            </a:prstGeom>
          </p:spPr>
        </p:pic>
        <p:grpSp>
          <p:nvGrpSpPr>
            <p:cNvPr id="8" name="Group 15"/>
            <p:cNvGrpSpPr>
              <a:grpSpLocks/>
            </p:cNvGrpSpPr>
            <p:nvPr/>
          </p:nvGrpSpPr>
          <p:grpSpPr bwMode="auto">
            <a:xfrm flipH="1">
              <a:off x="-31968" y="0"/>
              <a:ext cx="2011680" cy="6858000"/>
              <a:chOff x="134471" y="0"/>
              <a:chExt cx="1581220" cy="6858000"/>
            </a:xfrm>
          </p:grpSpPr>
          <p:pic>
            <p:nvPicPr>
              <p:cNvPr id="12"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3"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nvGrpSpPr>
            <p:cNvPr id="9" name="Group 15"/>
            <p:cNvGrpSpPr>
              <a:grpSpLocks/>
            </p:cNvGrpSpPr>
            <p:nvPr/>
          </p:nvGrpSpPr>
          <p:grpSpPr bwMode="auto">
            <a:xfrm>
              <a:off x="7236296" y="-27384"/>
              <a:ext cx="2051720" cy="6858000"/>
              <a:chOff x="134471" y="0"/>
              <a:chExt cx="1581220" cy="6858000"/>
            </a:xfrm>
          </p:grpSpPr>
          <p:pic>
            <p:nvPicPr>
              <p:cNvPr id="10"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1"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smtClean="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838200" y="1828800"/>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477000" cy="365125"/>
          </a:xfrm>
        </p:spPr>
        <p:txBody>
          <a:bodyPr/>
          <a:lstStyle/>
          <a:p>
            <a:pPr>
              <a:defRPr/>
            </a:pPr>
            <a:r>
              <a:rPr lang="en-US" sz="1050" dirty="0" smtClean="0"/>
              <a:t>© 2017 Pearson Education, Ltd., All rights reserved.</a:t>
            </a:r>
            <a:r>
              <a:rPr lang="en-US" dirty="0" smtClean="0"/>
              <a:t>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Suppress-Replay Attacks</a:t>
            </a:r>
            <a:endParaRPr lang="en-US" dirty="0"/>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smtClean="0"/>
              <a:t>The Denning protocol requires reliance on clocks that are synchronized throughout the network</a:t>
            </a:r>
          </a:p>
          <a:p>
            <a:r>
              <a:rPr lang="en-US" dirty="0" smtClean="0"/>
              <a:t>A risk involved is based on the fact that the distributed clocks can become unsynchronized as a result of sabotage on or faults in the clocks or the synchronization mechanism</a:t>
            </a:r>
          </a:p>
          <a:p>
            <a:r>
              <a:rPr lang="en-US" dirty="0" smtClean="0"/>
              <a:t>The problem occurs when a sender’s clock is ahead of the intended recipient’s clock</a:t>
            </a:r>
          </a:p>
          <a:p>
            <a:pPr lvl="1"/>
            <a:r>
              <a:rPr lang="en-US" dirty="0" smtClean="0"/>
              <a:t>An opponent can intercept a message from the sender and replay it later when the timestamp in the message becomes current at the recipient’s site</a:t>
            </a:r>
          </a:p>
          <a:p>
            <a:pPr lvl="1"/>
            <a:r>
              <a:rPr lang="en-US" dirty="0" smtClean="0"/>
              <a:t>Such attacks are referred to as </a:t>
            </a:r>
            <a:r>
              <a:rPr lang="en-US" i="1" dirty="0" smtClean="0"/>
              <a:t>suppress-replay attacks</a:t>
            </a:r>
            <a:endParaRPr lang="en-US" dirty="0" smtClean="0"/>
          </a:p>
        </p:txBody>
      </p:sp>
      <p:sp>
        <p:nvSpPr>
          <p:cNvPr id="4" name="Footer Placeholder 3"/>
          <p:cNvSpPr>
            <a:spLocks noGrp="1"/>
          </p:cNvSpPr>
          <p:nvPr>
            <p:ph type="ftr" sz="quarter" idx="11"/>
          </p:nvPr>
        </p:nvSpPr>
        <p:spPr>
          <a:xfrm>
            <a:off x="371474" y="6401221"/>
            <a:ext cx="3768478" cy="41215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smtClean="0"/>
              <a:t>Authentication service developed as part of Project Athena at MIT</a:t>
            </a:r>
          </a:p>
          <a:p>
            <a:r>
              <a:rPr lang="en-US" dirty="0" smtClean="0"/>
              <a:t>A workstation cannot be trusted to identify its users correctly to network services</a:t>
            </a:r>
          </a:p>
          <a:p>
            <a:pPr lvl="1"/>
            <a:r>
              <a:rPr lang="en-US" dirty="0" smtClean="0"/>
              <a:t>A user may gain access to a particular workstation and pretend to be another user operating from that workstation</a:t>
            </a:r>
          </a:p>
          <a:p>
            <a:pPr lvl="1"/>
            <a:r>
              <a:rPr lang="en-US" dirty="0" smtClean="0"/>
              <a:t>A user may alter the network address of a workstation so that the requests sent from the altered workstation appear to come from the impersonated workstation</a:t>
            </a:r>
          </a:p>
          <a:p>
            <a:pPr lvl="1"/>
            <a:r>
              <a:rPr lang="en-US" dirty="0" smtClean="0"/>
              <a:t>A user may eavesdrop on exchanges and use a replay attack to gain entrance to a server or to disrupt operations</a:t>
            </a:r>
          </a:p>
          <a:p>
            <a:pPr marL="342900" lvl="1" indent="-342900">
              <a:spcBef>
                <a:spcPts val="2400"/>
              </a:spcBef>
              <a:buClr>
                <a:srgbClr val="BAABE3"/>
              </a:buClr>
            </a:pPr>
            <a:r>
              <a:rPr lang="en-US" sz="2839" dirty="0" smtClean="0">
                <a:cs typeface="ＭＳ Ｐゴシック" pitchFamily="-84" charset="-128"/>
              </a:rPr>
              <a:t>Kerberos provides a centralized authentication server whose function is to authenticate users to servers and servers to users</a:t>
            </a:r>
          </a:p>
          <a:p>
            <a:pPr lvl="1"/>
            <a:r>
              <a:rPr lang="en-US" sz="2560" dirty="0" smtClean="0"/>
              <a:t>Relies exclusively on symmetric encryption, making no use of public-key encryption</a:t>
            </a:r>
          </a:p>
        </p:txBody>
      </p:sp>
      <p:sp>
        <p:nvSpPr>
          <p:cNvPr id="4" name="Footer Placeholder 3"/>
          <p:cNvSpPr>
            <a:spLocks noGrp="1"/>
          </p:cNvSpPr>
          <p:nvPr>
            <p:ph type="ftr" sz="quarter" idx="11"/>
          </p:nvPr>
        </p:nvSpPr>
        <p:spPr>
          <a:xfrm>
            <a:off x="371474" y="6309320"/>
            <a:ext cx="3552453" cy="41215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smtClean="0"/>
              <a:t>Kerberos Requirements</a:t>
            </a:r>
            <a:endParaRPr lang="en-AU" dirty="0"/>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smtClean="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71474" y="6597352"/>
            <a:ext cx="3696469" cy="340147"/>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smtClean="0"/>
              <a:t>Makes use of DES to provide the authentication service</a:t>
            </a:r>
          </a:p>
          <a:p>
            <a:r>
              <a:rPr lang="en-US" dirty="0" smtClean="0"/>
              <a:t>Authentication server (AS)</a:t>
            </a:r>
          </a:p>
          <a:p>
            <a:pPr lvl="1"/>
            <a:r>
              <a:rPr lang="en-US" dirty="0" smtClean="0"/>
              <a:t>Knows the passwords of all users and stores these in a centralized database</a:t>
            </a:r>
          </a:p>
          <a:p>
            <a:pPr lvl="1"/>
            <a:r>
              <a:rPr lang="en-US" dirty="0" smtClean="0"/>
              <a:t>Shares a unique secret key with each server</a:t>
            </a:r>
          </a:p>
          <a:p>
            <a:pPr marL="520700" indent="-514350"/>
            <a:r>
              <a:rPr lang="en-US" dirty="0" smtClean="0"/>
              <a:t>Ticket </a:t>
            </a:r>
          </a:p>
          <a:p>
            <a:pPr lvl="1"/>
            <a:r>
              <a:rPr lang="en-US" dirty="0" smtClean="0"/>
              <a:t>Created once the AS accepts the user as authentic; contains the user’s ID and network address and the server’s ID</a:t>
            </a:r>
          </a:p>
          <a:p>
            <a:pPr lvl="1"/>
            <a:r>
              <a:rPr lang="en-US" dirty="0" smtClean="0"/>
              <a:t>Encrypted using the secret key shared by the AS and the server</a:t>
            </a:r>
          </a:p>
          <a:p>
            <a:pPr marL="342900" lvl="1" indent="-342900">
              <a:spcBef>
                <a:spcPts val="2400"/>
              </a:spcBef>
              <a:buClr>
                <a:srgbClr val="BAABE3"/>
              </a:buClr>
            </a:pPr>
            <a:r>
              <a:rPr lang="en-US" sz="2839" dirty="0" smtClean="0">
                <a:cs typeface="ＭＳ Ｐゴシック" pitchFamily="-84" charset="-128"/>
              </a:rPr>
              <a:t>Ticket-granting server (TGS)</a:t>
            </a:r>
          </a:p>
          <a:p>
            <a:pPr lvl="1"/>
            <a:r>
              <a:rPr lang="en-US" sz="2581" dirty="0" smtClean="0"/>
              <a:t>Issues tickets to users who have been authenticated to AS</a:t>
            </a:r>
          </a:p>
          <a:p>
            <a:pPr lvl="1"/>
            <a:r>
              <a:rPr lang="en-US" sz="2581" dirty="0" smtClean="0"/>
              <a:t>Each time the user requires access to a new service the client applies to the TGS using the ticket to authenticate itself</a:t>
            </a:r>
          </a:p>
          <a:p>
            <a:pPr lvl="1"/>
            <a:r>
              <a:rPr lang="en-US" sz="2581" dirty="0" smtClean="0"/>
              <a:t>The TGS then grants a ticket for the particular service</a:t>
            </a:r>
          </a:p>
          <a:p>
            <a:pPr lvl="1"/>
            <a:r>
              <a:rPr lang="en-US" sz="2581" dirty="0" smtClean="0"/>
              <a:t>The client saves each service-granting ticket and uses it to authenticate its user to a server each time a particular service is requested</a:t>
            </a:r>
          </a:p>
          <a:p>
            <a:endParaRPr lang="en-US" dirty="0"/>
          </a:p>
        </p:txBody>
      </p:sp>
      <p:sp>
        <p:nvSpPr>
          <p:cNvPr id="4" name="Footer Placeholder 3"/>
          <p:cNvSpPr>
            <a:spLocks noGrp="1"/>
          </p:cNvSpPr>
          <p:nvPr>
            <p:ph type="ftr" sz="quarter" idx="11"/>
          </p:nvPr>
        </p:nvSpPr>
        <p:spPr>
          <a:xfrm>
            <a:off x="371474" y="6401221"/>
            <a:ext cx="4200526" cy="484163"/>
          </a:xfrm>
        </p:spPr>
        <p:txBody>
          <a:bodyPr/>
          <a:lstStyle/>
          <a:p>
            <a:pPr>
              <a:defRPr/>
            </a:pPr>
            <a:r>
              <a:rPr lang="en-US" dirty="0" smtClean="0"/>
              <a:t>© 2017 </a:t>
            </a:r>
            <a:r>
              <a:rPr lang="en-US" sz="1000" dirty="0" smtClean="0"/>
              <a:t>Pearson</a:t>
            </a:r>
            <a:r>
              <a:rPr lang="en-US" dirty="0" smtClean="0"/>
              <a:t> Education, Ltd., All rights reserved.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Version 4 Authentication Dialogue</a:t>
            </a:r>
            <a:endParaRPr lang="en-US" dirty="0"/>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71474" y="6473229"/>
            <a:ext cx="3408437" cy="41215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47"/>
              <a:stretch>
                <a:fillRect/>
              </a:stretch>
            </p:blipFill>
          </mc:Choice>
          <mc:Fallback>
            <p:blipFill>
              <a:blip r:embed="rId4"/>
              <a:srcRect t="5347"/>
              <a:stretch>
                <a:fillRect/>
              </a:stretch>
            </p:blipFill>
          </mc:Fallback>
        </mc:AlternateContent>
        <p:spPr>
          <a:xfrm>
            <a:off x="990600" y="762000"/>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smtClean="0">
                <a:latin typeface="+mn-lt"/>
              </a:rPr>
              <a:t>			Table </a:t>
            </a:r>
            <a:r>
              <a:rPr lang="en-US" sz="3200" dirty="0">
                <a:latin typeface="+mn-lt"/>
              </a:rPr>
              <a:t>15.1</a:t>
            </a:r>
            <a:r>
              <a:rPr lang="en-US" sz="3200" dirty="0" smtClean="0">
                <a:latin typeface="+mn-lt"/>
              </a:rPr>
              <a:t>    </a:t>
            </a:r>
            <a:r>
              <a:rPr lang="en-US" sz="1400" dirty="0" smtClean="0">
                <a:latin typeface="+mn-lt"/>
              </a:rPr>
              <a:t>(page 470 in textbook)</a:t>
            </a:r>
            <a:endParaRPr lang="en-US" sz="3200" dirty="0" smtClean="0">
              <a:latin typeface="+mn-lt"/>
            </a:endParaRPr>
          </a:p>
          <a:p>
            <a:pPr algn="ctr"/>
            <a:r>
              <a:rPr lang="en-US" sz="3200" dirty="0" smtClean="0">
                <a:latin typeface="+mn-lt"/>
              </a:rPr>
              <a:t>Summary </a:t>
            </a:r>
            <a:r>
              <a:rPr lang="en-US" sz="3200" dirty="0">
                <a:latin typeface="+mn-lt"/>
              </a:rPr>
              <a:t>of Kerberos Version 4 Message Exchanges</a:t>
            </a:r>
            <a:r>
              <a:rPr lang="en-US" sz="3200" dirty="0" smtClean="0">
                <a:latin typeface="+mn-lt"/>
              </a:rPr>
              <a:t> </a:t>
            </a:r>
            <a:endParaRPr lang="en-US" sz="3200" dirty="0">
              <a:latin typeface="+mn-lt"/>
            </a:endParaRPr>
          </a:p>
        </p:txBody>
      </p:sp>
      <p:sp>
        <p:nvSpPr>
          <p:cNvPr id="6" name="Footer Placeholder 5"/>
          <p:cNvSpPr>
            <a:spLocks noGrp="1"/>
          </p:cNvSpPr>
          <p:nvPr>
            <p:ph type="ftr" sz="quarter" idx="11"/>
          </p:nvPr>
        </p:nvSpPr>
        <p:spPr>
          <a:xfrm>
            <a:off x="0" y="6492875"/>
            <a:ext cx="54864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pic>
        <p:nvPicPr>
          <p:cNvPr id="5" name="Picture 4"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3636" b="11818"/>
              <a:stretch>
                <a:fillRect/>
              </a:stretch>
            </p:blipFill>
          </mc:Choice>
          <mc:Fallback>
            <p:blipFill>
              <a:blip r:embed="rId4"/>
              <a:srcRect t="13636" b="11818"/>
              <a:stretch>
                <a:fillRect/>
              </a:stretch>
            </p:blipFill>
          </mc:Fallback>
        </mc:AlternateContent>
        <p:spPr>
          <a:xfrm>
            <a:off x="990600" y="0"/>
            <a:ext cx="7162800" cy="6689345"/>
          </a:xfrm>
          <a:prstGeom prst="rect">
            <a:avLst/>
          </a:prstGeom>
        </p:spPr>
      </p:pic>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172200" cy="365125"/>
          </a:xfrm>
        </p:spPr>
        <p:txBody>
          <a:bodyPr/>
          <a:lstStyle/>
          <a:p>
            <a:pPr>
              <a:defRPr/>
            </a:pPr>
            <a:r>
              <a:rPr lang="en-US" sz="1050" dirty="0" smtClean="0"/>
              <a:t>© 2017 Pearson Education, Ltd., All rights reserved.      </a:t>
            </a:r>
            <a:endParaRPr lang="en-US" sz="1050" dirty="0"/>
          </a:p>
        </p:txBody>
      </p:sp>
      <p:pic>
        <p:nvPicPr>
          <p:cNvPr id="4" name="Picture 3" descr="f0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25455"/>
              <a:stretch>
                <a:fillRect/>
              </a:stretch>
            </p:blipFill>
          </mc:Choice>
          <mc:Fallback>
            <p:blipFill>
              <a:blip r:embed="rId4"/>
              <a:srcRect t="9091" b="25455"/>
              <a:stretch>
                <a:fillRect/>
              </a:stretch>
            </p:blipFill>
          </mc:Fallback>
        </mc:AlternateContent>
        <p:spPr>
          <a:xfrm>
            <a:off x="533400" y="-152400"/>
            <a:ext cx="8096365" cy="6858000"/>
          </a:xfrm>
          <a:prstGeom prst="rect">
            <a:avLst/>
          </a:prstGeom>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53" b="8030"/>
              <a:stretch>
                <a:fillRect/>
              </a:stretch>
            </p:blipFill>
          </mc:Choice>
          <mc:Fallback>
            <p:blipFill>
              <a:blip r:embed="rId4"/>
              <a:srcRect t="-5353" b="8030"/>
              <a:stretch>
                <a:fillRect/>
              </a:stretch>
            </p:blipFill>
          </mc:Fallback>
        </mc:AlternateContent>
        <p:spPr>
          <a:xfrm>
            <a:off x="228600" y="1295400"/>
            <a:ext cx="8701322" cy="4745838"/>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0" y="533399"/>
            <a:ext cx="9144000" cy="625231"/>
          </a:xfrm>
          <a:prstGeom prst="rect">
            <a:avLst/>
          </a:prstGeom>
        </p:spPr>
      </p:pic>
      <p:sp>
        <p:nvSpPr>
          <p:cNvPr id="5" name="TextBox 4"/>
          <p:cNvSpPr txBox="1"/>
          <p:nvPr/>
        </p:nvSpPr>
        <p:spPr>
          <a:xfrm>
            <a:off x="0" y="6172200"/>
            <a:ext cx="9144000" cy="307777"/>
          </a:xfrm>
          <a:prstGeom prst="rect">
            <a:avLst/>
          </a:prstGeom>
          <a:noFill/>
        </p:spPr>
        <p:txBody>
          <a:bodyPr wrap="square" rtlCol="0">
            <a:spAutoFit/>
          </a:bodyPr>
          <a:lstStyle/>
          <a:p>
            <a:pPr algn="ctr"/>
            <a:r>
              <a:rPr lang="en-US" sz="1400" dirty="0" smtClean="0">
                <a:latin typeface="+mn-lt"/>
              </a:rPr>
              <a:t>(This table can be found on pages 473 – 474 in the textbook)</a:t>
            </a:r>
            <a:endParaRPr lang="en-US" sz="1400" dirty="0">
              <a:latin typeface="+mn-lt"/>
            </a:endParaRPr>
          </a:p>
        </p:txBody>
      </p:sp>
      <p:sp>
        <p:nvSpPr>
          <p:cNvPr id="6" name="Footer Placeholder 5"/>
          <p:cNvSpPr>
            <a:spLocks noGrp="1"/>
          </p:cNvSpPr>
          <p:nvPr>
            <p:ph type="ftr" sz="quarter" idx="11"/>
          </p:nvPr>
        </p:nvSpPr>
        <p:spPr>
          <a:xfrm>
            <a:off x="0" y="6492875"/>
            <a:ext cx="61722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15</a:t>
            </a:r>
            <a:endParaRPr lang="en-US" dirty="0">
              <a:ea typeface="+mj-ea"/>
              <a:cs typeface="+mj-cs"/>
            </a:endParaRP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smtClean="0"/>
              <a:t>User Authentication</a:t>
            </a:r>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6096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676400" y="152400"/>
            <a:ext cx="5791200" cy="6372795"/>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7696200" y="304800"/>
            <a:ext cx="7429500" cy="254000"/>
          </a:xfrm>
          <a:prstGeom prst="rect">
            <a:avLst/>
          </a:prstGeom>
        </p:spPr>
      </p:pic>
      <p:sp>
        <p:nvSpPr>
          <p:cNvPr id="5" name="Footer Placeholder 4"/>
          <p:cNvSpPr>
            <a:spLocks noGrp="1"/>
          </p:cNvSpPr>
          <p:nvPr>
            <p:ph type="ftr" sz="quarter" idx="11"/>
          </p:nvPr>
        </p:nvSpPr>
        <p:spPr>
          <a:xfrm>
            <a:off x="0" y="6492875"/>
            <a:ext cx="54102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a:t>
            </a:r>
            <a:r>
              <a:rPr lang="en-US" sz="1600" dirty="0" smtClean="0">
                <a:latin typeface="+mn-lt"/>
              </a:rPr>
              <a:t> </a:t>
            </a:r>
            <a:endParaRPr lang="en-US" sz="1600" dirty="0">
              <a:latin typeface="+mn-lt"/>
            </a:endParaRPr>
          </a:p>
        </p:txBody>
      </p:sp>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685800" y="228600"/>
            <a:ext cx="6720412" cy="6482397"/>
          </a:xfrm>
          <a:prstGeom prst="rect">
            <a:avLst/>
          </a:prstGeom>
        </p:spPr>
      </p:pic>
      <p:sp>
        <p:nvSpPr>
          <p:cNvPr id="5" name="Footer Placeholder 4"/>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spd="med">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Kerberos Realms </a:t>
            </a:r>
            <a:br>
              <a:rPr lang="en-US" dirty="0" smtClean="0"/>
            </a:br>
            <a:r>
              <a:rPr lang="en-US" dirty="0" smtClean="0"/>
              <a:t>and Multiple Kerberi</a:t>
            </a:r>
          </a:p>
        </p:txBody>
      </p:sp>
      <p:sp>
        <p:nvSpPr>
          <p:cNvPr id="3" name="Content Placeholder 2"/>
          <p:cNvSpPr>
            <a:spLocks noGrp="1"/>
          </p:cNvSpPr>
          <p:nvPr>
            <p:ph idx="1"/>
          </p:nvPr>
        </p:nvSpPr>
        <p:spPr>
          <a:xfrm>
            <a:off x="838200" y="1828800"/>
            <a:ext cx="7570787" cy="4562475"/>
          </a:xfrm>
        </p:spPr>
        <p:txBody>
          <a:bodyPr>
            <a:normAutofit fontScale="92500" lnSpcReduction="20000"/>
          </a:bodyPr>
          <a:lstStyle/>
          <a:p>
            <a:r>
              <a:rPr lang="en-US" dirty="0" smtClean="0"/>
              <a:t> A full-service Kerberos environment consisting of a Kerberos server, a number of clients, and a number of application servers requires that:</a:t>
            </a:r>
          </a:p>
          <a:p>
            <a:pPr lvl="1"/>
            <a:r>
              <a:rPr lang="en-US" dirty="0" smtClean="0"/>
              <a:t>The  Kerberos server must have the user ID and hashed passwords of all participating users in its database; all users are registered with the Kerberos server</a:t>
            </a:r>
          </a:p>
          <a:p>
            <a:pPr lvl="1"/>
            <a:r>
              <a:rPr lang="en-US" dirty="0" smtClean="0"/>
              <a:t>The  Kerberos server must share a secret key with each server; all servers are registered with the Kerberos server</a:t>
            </a:r>
          </a:p>
          <a:p>
            <a:pPr lvl="1"/>
            <a:r>
              <a:rPr lang="en-US" dirty="0" smtClean="0"/>
              <a:t>The Kerberos server in each interoperating realm shares a secret key with the server in the other realm; the two Kerberos servers are registered with each other</a:t>
            </a:r>
            <a:endParaRPr lang="en-US" dirty="0"/>
          </a:p>
        </p:txBody>
      </p:sp>
      <p:sp>
        <p:nvSpPr>
          <p:cNvPr id="4" name="Footer Placeholder 3"/>
          <p:cNvSpPr>
            <a:spLocks noGrp="1"/>
          </p:cNvSpPr>
          <p:nvPr>
            <p:ph type="ftr" sz="quarter" idx="11"/>
          </p:nvPr>
        </p:nvSpPr>
        <p:spPr>
          <a:xfrm>
            <a:off x="0" y="6492875"/>
            <a:ext cx="5257800" cy="365125"/>
          </a:xfrm>
        </p:spPr>
        <p:txBody>
          <a:bodyPr/>
          <a:lstStyle/>
          <a:p>
            <a:pPr>
              <a:defRPr/>
            </a:pPr>
            <a:r>
              <a:rPr lang="en-US" sz="1050" dirty="0" smtClean="0"/>
              <a:t>© 2017 Pearson Education, Ltd., All rights reserved.</a:t>
            </a:r>
            <a:r>
              <a:rPr lang="en-US" dirty="0" smtClean="0"/>
              <a:t>      </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a:t>
            </a:r>
            <a:endParaRPr lang="en-AU" dirty="0"/>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smtClean="0"/>
              <a:t>A set of managed nodes that share the same Kerberos database</a:t>
            </a:r>
          </a:p>
          <a:p>
            <a:r>
              <a:rPr lang="en-US" dirty="0" smtClean="0"/>
              <a:t>The database resides on the Kerberos master computer system, which should be kept in a physically secure room</a:t>
            </a:r>
          </a:p>
          <a:p>
            <a:r>
              <a:rPr lang="en-US" dirty="0" smtClean="0"/>
              <a:t>A read-only copy of the Kerberos database might also reside on other Kerberos computer systems</a:t>
            </a:r>
          </a:p>
          <a:p>
            <a:r>
              <a:rPr lang="en-US" dirty="0" smtClean="0"/>
              <a:t>All changes to the database must be made on the master computer system</a:t>
            </a:r>
          </a:p>
          <a:p>
            <a:r>
              <a:rPr lang="en-US" dirty="0" smtClean="0"/>
              <a:t>Changing or accessing the contents of a Kerberos database requires the Kerberos master password</a:t>
            </a:r>
            <a:endParaRPr lang="en-US" dirty="0"/>
          </a:p>
        </p:txBody>
      </p:sp>
      <p:sp>
        <p:nvSpPr>
          <p:cNvPr id="4" name="Footer Placeholder 3"/>
          <p:cNvSpPr>
            <a:spLocks noGrp="1"/>
          </p:cNvSpPr>
          <p:nvPr>
            <p:ph type="ftr" sz="quarter" idx="11"/>
          </p:nvPr>
        </p:nvSpPr>
        <p:spPr>
          <a:xfrm>
            <a:off x="0" y="6492875"/>
            <a:ext cx="6477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sz="half" idx="1"/>
          </p:nvPr>
        </p:nvSpPr>
        <p:spPr>
          <a:xfrm>
            <a:off x="609600" y="2133600"/>
            <a:ext cx="3566160" cy="4303713"/>
          </a:xfrm>
        </p:spPr>
        <p:txBody>
          <a:bodyPr/>
          <a:lstStyle/>
          <a:p>
            <a:r>
              <a:rPr lang="en-US" dirty="0" smtClean="0"/>
              <a:t>A service or user that is known to the Kerberos system</a:t>
            </a:r>
          </a:p>
          <a:p>
            <a:r>
              <a:rPr lang="en-US" dirty="0" smtClean="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8305800" cy="365125"/>
          </a:xfrm>
        </p:spPr>
        <p:txBody>
          <a:bodyPr/>
          <a:lstStyle/>
          <a:p>
            <a:pPr>
              <a:defRPr/>
            </a:pPr>
            <a:r>
              <a:rPr lang="en-US" sz="1050" dirty="0" smtClean="0"/>
              <a:t>© 2017 Pearson Education, Ltd., All rights reserved.      </a:t>
            </a:r>
            <a:endParaRPr lang="en-US" sz="1050" dirty="0"/>
          </a:p>
        </p:txBody>
      </p:sp>
      <p:pic>
        <p:nvPicPr>
          <p:cNvPr id="5" name="Picture 4"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22318" y="-318247"/>
            <a:ext cx="5697682" cy="7373471"/>
          </a:xfrm>
          <a:prstGeom prst="rect">
            <a:avLst/>
          </a:prstGeom>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Differences Between Versions 4 and 5</a:t>
            </a:r>
            <a:endParaRPr lang="en-AU" dirty="0"/>
          </a:p>
        </p:txBody>
      </p:sp>
      <p:graphicFrame>
        <p:nvGraphicFramePr>
          <p:cNvPr id="11" name="Content Placeholder 10"/>
          <p:cNvGraphicFramePr>
            <a:graphicFrameLocks noGrp="1"/>
          </p:cNvGraphicFramePr>
          <p:nvPr>
            <p:ph idx="1"/>
          </p:nvPr>
        </p:nvGraphicFramePr>
        <p:xfrm>
          <a:off x="838200" y="1676400"/>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6400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62000" y="1143000"/>
            <a:ext cx="7856070" cy="5588000"/>
          </a:xfrm>
          <a:prstGeom prst="rect">
            <a:avLst/>
          </a:prstGeom>
        </p:spPr>
      </p:pic>
      <p:sp>
        <p:nvSpPr>
          <p:cNvPr id="7" name="TextBox 6"/>
          <p:cNvSpPr txBox="1"/>
          <p:nvPr/>
        </p:nvSpPr>
        <p:spPr>
          <a:xfrm>
            <a:off x="0" y="0"/>
            <a:ext cx="9143999" cy="954107"/>
          </a:xfrm>
          <a:prstGeom prst="rect">
            <a:avLst/>
          </a:prstGeom>
          <a:noFill/>
        </p:spPr>
        <p:txBody>
          <a:bodyPr wrap="square" rtlCol="0">
            <a:spAutoFit/>
          </a:bodyPr>
          <a:lstStyle/>
          <a:p>
            <a:pPr algn="ctr"/>
            <a:r>
              <a:rPr lang="en-US" sz="2800" dirty="0" smtClean="0">
                <a:latin typeface="+mn-lt"/>
              </a:rPr>
              <a:t>                             Table 15.3      </a:t>
            </a:r>
            <a:r>
              <a:rPr lang="en-US" sz="1400" dirty="0" smtClean="0"/>
              <a:t>(page 479 in textbook)</a:t>
            </a:r>
            <a:endParaRPr lang="en-US" sz="2800" dirty="0" smtClean="0">
              <a:latin typeface="+mn-lt"/>
            </a:endParaRPr>
          </a:p>
          <a:p>
            <a:pPr algn="ctr"/>
            <a:r>
              <a:rPr lang="en-US" sz="2800" dirty="0" smtClean="0">
                <a:latin typeface="+mn-lt"/>
              </a:rPr>
              <a:t>Summary of Kerberos Version 5 Message Exchanges</a:t>
            </a:r>
            <a:endParaRPr lang="en-US" sz="2800" dirty="0">
              <a:latin typeface="+mn-lt"/>
            </a:endParaRPr>
          </a:p>
        </p:txBody>
      </p:sp>
      <p:sp>
        <p:nvSpPr>
          <p:cNvPr id="5" name="Footer Placeholder 4"/>
          <p:cNvSpPr>
            <a:spLocks noGrp="1"/>
          </p:cNvSpPr>
          <p:nvPr>
            <p:ph type="ftr" sz="quarter" idx="11"/>
          </p:nvPr>
        </p:nvSpPr>
        <p:spPr>
          <a:xfrm>
            <a:off x="0" y="6492875"/>
            <a:ext cx="5181600" cy="365125"/>
          </a:xfrm>
        </p:spPr>
        <p:txBody>
          <a:bodyPr/>
          <a:lstStyle/>
          <a:p>
            <a:pPr>
              <a:defRPr/>
            </a:pPr>
            <a:r>
              <a:rPr lang="en-US" sz="1050" dirty="0" smtClean="0"/>
              <a:t>© 2017 Pearson Education, Ltd., All rights reserved.      </a:t>
            </a:r>
            <a:endParaRPr lang="en-US" sz="1050" dirty="0"/>
          </a:p>
        </p:txBody>
      </p:sp>
    </p:spTree>
  </p:cSld>
  <p:clrMapOvr>
    <a:masterClrMapping/>
  </p:clrMapOvr>
  <p:transition spd="med">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smtClean="0">
                <a:latin typeface="+mn-lt"/>
              </a:rPr>
              <a:t>Table 15.4</a:t>
            </a:r>
          </a:p>
          <a:p>
            <a:pPr algn="ctr"/>
            <a:endParaRPr lang="en-US" sz="2800" dirty="0" smtClean="0">
              <a:latin typeface="+mn-lt"/>
            </a:endParaRPr>
          </a:p>
          <a:p>
            <a:pPr algn="ctr"/>
            <a:r>
              <a:rPr lang="en-US" sz="2800" dirty="0" smtClean="0">
                <a:latin typeface="+mn-lt"/>
              </a:rPr>
              <a:t>Kerberos Version 5 Flags</a:t>
            </a:r>
            <a:endParaRPr lang="en-US" sz="2800" dirty="0">
              <a:latin typeface="+mn-lt"/>
            </a:endParaRPr>
          </a:p>
        </p:txBody>
      </p:sp>
      <p:graphicFrame>
        <p:nvGraphicFramePr>
          <p:cNvPr id="124930" name="Object 2"/>
          <p:cNvGraphicFramePr>
            <a:graphicFrameLocks noChangeAspect="1"/>
          </p:cNvGraphicFramePr>
          <p:nvPr/>
        </p:nvGraphicFramePr>
        <p:xfrm>
          <a:off x="533400" y="79966"/>
          <a:ext cx="6177421" cy="6482821"/>
        </p:xfrm>
        <a:graphic>
          <a:graphicData uri="http://schemas.openxmlformats.org/presentationml/2006/ole">
            <p:oleObj spid="_x0000_s124930" name="Document" r:id="rId4" imgW="5651292" imgH="5930682" progId="Word.Document.12">
              <p:link updateAutomatic="1"/>
            </p:oleObj>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smtClean="0">
                <a:latin typeface="+mn-lt"/>
              </a:rPr>
              <a:t>(Table can be found on page 480 in textbook)</a:t>
            </a:r>
            <a:endParaRPr lang="en-US" sz="1400" dirty="0">
              <a:latin typeface="+mn-lt"/>
            </a:endParaRPr>
          </a:p>
        </p:txBody>
      </p:sp>
      <p:sp>
        <p:nvSpPr>
          <p:cNvPr id="6" name="Footer Placeholder 5"/>
          <p:cNvSpPr>
            <a:spLocks noGrp="1"/>
          </p:cNvSpPr>
          <p:nvPr>
            <p:ph type="ftr" sz="quarter" idx="11"/>
          </p:nvPr>
        </p:nvSpPr>
        <p:spPr>
          <a:xfrm>
            <a:off x="0" y="6356350"/>
            <a:ext cx="5638800" cy="365125"/>
          </a:xfrm>
        </p:spPr>
        <p:txBody>
          <a:bodyPr/>
          <a:lstStyle/>
          <a:p>
            <a:pPr>
              <a:defRPr/>
            </a:pPr>
            <a:r>
              <a:rPr lang="en-US" dirty="0" smtClean="0"/>
              <a:t>© 2017 Pearson Education, Ltd., All rights reserved.      </a:t>
            </a:r>
            <a:endParaRPr lang="en-US" dirty="0"/>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Mutual Authentication</a:t>
            </a:r>
            <a:endParaRPr lang="en-US" dirty="0"/>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smtClean="0"/>
              <a:t>Public-key encryption for session key distribution</a:t>
            </a:r>
          </a:p>
          <a:p>
            <a:pPr lvl="1"/>
            <a:r>
              <a:rPr lang="en-US" dirty="0" smtClean="0"/>
              <a:t>Assumes each of the two parties is in possession of the current public key of the other</a:t>
            </a:r>
          </a:p>
          <a:p>
            <a:pPr lvl="1"/>
            <a:r>
              <a:rPr lang="en-US" dirty="0" smtClean="0"/>
              <a:t>May not be practical to require this assumption</a:t>
            </a:r>
          </a:p>
          <a:p>
            <a:r>
              <a:rPr lang="en-US" dirty="0" smtClean="0"/>
              <a:t>Denning protocol using timestamps</a:t>
            </a:r>
          </a:p>
          <a:p>
            <a:pPr lvl="1"/>
            <a:r>
              <a:rPr lang="en-US" dirty="0" smtClean="0"/>
              <a:t>Uses an authentication server (AS) to provide public-key certificates</a:t>
            </a:r>
          </a:p>
          <a:p>
            <a:pPr lvl="1"/>
            <a:r>
              <a:rPr lang="en-US" dirty="0" smtClean="0"/>
              <a:t>Requires the synchronization of clocks</a:t>
            </a:r>
          </a:p>
          <a:p>
            <a:r>
              <a:rPr lang="en-US" dirty="0" smtClean="0"/>
              <a:t>Woo and Lam makes use of nonces</a:t>
            </a:r>
          </a:p>
          <a:p>
            <a:pPr lvl="1"/>
            <a:r>
              <a:rPr lang="en-US" dirty="0" smtClean="0"/>
              <a:t>Care needed to ensure no protocol flaws</a:t>
            </a:r>
          </a:p>
        </p:txBody>
      </p:sp>
      <p:sp>
        <p:nvSpPr>
          <p:cNvPr id="4" name="Footer Placeholder 3"/>
          <p:cNvSpPr>
            <a:spLocks noGrp="1"/>
          </p:cNvSpPr>
          <p:nvPr>
            <p:ph type="ftr" sz="quarter" idx="11"/>
          </p:nvPr>
        </p:nvSpPr>
        <p:spPr>
          <a:xfrm>
            <a:off x="0" y="6492875"/>
            <a:ext cx="6934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smtClean="0"/>
              <a:t>Remote User-Authentication Principles</a:t>
            </a:r>
            <a:endParaRPr lang="en-AU" dirty="0"/>
          </a:p>
        </p:txBody>
      </p:sp>
      <p:sp>
        <p:nvSpPr>
          <p:cNvPr id="6" name="Content Placeholder 5"/>
          <p:cNvSpPr>
            <a:spLocks noGrp="1"/>
          </p:cNvSpPr>
          <p:nvPr>
            <p:ph idx="1"/>
          </p:nvPr>
        </p:nvSpPr>
        <p:spPr>
          <a:xfrm>
            <a:off x="762000" y="1828800"/>
            <a:ext cx="7570787" cy="1752600"/>
          </a:xfrm>
        </p:spPr>
        <p:txBody>
          <a:bodyPr>
            <a:normAutofit fontScale="92500"/>
          </a:bodyPr>
          <a:lstStyle/>
          <a:p>
            <a:r>
              <a:rPr lang="en-US" dirty="0" smtClean="0"/>
              <a:t>The process of verifying an identity claimed by or for a system entity</a:t>
            </a:r>
          </a:p>
          <a:p>
            <a:r>
              <a:rPr lang="en-US" dirty="0" smtClean="0"/>
              <a:t>An authentication process consists of two steps:</a:t>
            </a:r>
          </a:p>
          <a:p>
            <a:endParaRPr lang="en-US" dirty="0" smtClean="0"/>
          </a:p>
        </p:txBody>
      </p:sp>
      <p:graphicFrame>
        <p:nvGraphicFramePr>
          <p:cNvPr id="4" name="Diagram 3"/>
          <p:cNvGraphicFramePr/>
          <p:nvPr/>
        </p:nvGraphicFramePr>
        <p:xfrm>
          <a:off x="1524000" y="3200400"/>
          <a:ext cx="70866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smtClean="0"/>
              <a:t>One-Way Authentication</a:t>
            </a:r>
            <a:endParaRPr lang="en-AU" dirty="0"/>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smtClean="0"/>
              <a:t>Have </a:t>
            </a:r>
            <a:r>
              <a:rPr lang="en-US" dirty="0" smtClean="0"/>
              <a:t>public-key approaches for e-mail</a:t>
            </a:r>
          </a:p>
          <a:p>
            <a:pPr lvl="1"/>
            <a:r>
              <a:rPr lang="en-US" dirty="0" smtClean="0"/>
              <a:t>Encryption of message for confidentiality, authentication, or both</a:t>
            </a:r>
          </a:p>
          <a:p>
            <a:pPr lvl="1"/>
            <a:r>
              <a:rPr lang="en-US" dirty="0" smtClean="0"/>
              <a:t>The public-key algorithm must be applied once or twice to what may be a long message</a:t>
            </a:r>
          </a:p>
          <a:p>
            <a:r>
              <a:rPr lang="en-US" dirty="0" smtClean="0"/>
              <a:t>For confidentiality encrypt message with one-time secret key, public-key encrypted</a:t>
            </a:r>
          </a:p>
          <a:p>
            <a:r>
              <a:rPr lang="en-US" dirty="0" smtClean="0"/>
              <a:t>If authentication is the primary concern, a digital signature may suffice</a:t>
            </a:r>
          </a:p>
        </p:txBody>
      </p:sp>
      <p:sp>
        <p:nvSpPr>
          <p:cNvPr id="4" name="Footer Placeholder 3"/>
          <p:cNvSpPr>
            <a:spLocks noGrp="1"/>
          </p:cNvSpPr>
          <p:nvPr>
            <p:ph type="ftr" sz="quarter" idx="11"/>
          </p:nvPr>
        </p:nvSpPr>
        <p:spPr>
          <a:xfrm>
            <a:off x="0" y="6492875"/>
            <a:ext cx="7391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Federated Identity Management</a:t>
            </a:r>
            <a:endParaRPr lang="en-US" dirty="0"/>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smtClean="0"/>
              <a:t>Relatively new concept dealing with the use of a common identity management scheme across multiple enterprise and numerous applications and supporting many users</a:t>
            </a:r>
          </a:p>
          <a:p>
            <a:r>
              <a:rPr lang="en-US" dirty="0" smtClean="0"/>
              <a:t>Services provided include:</a:t>
            </a:r>
          </a:p>
          <a:p>
            <a:pPr lvl="1"/>
            <a:r>
              <a:rPr lang="en-US" dirty="0" smtClean="0"/>
              <a:t>Point of contact</a:t>
            </a:r>
          </a:p>
          <a:p>
            <a:pPr lvl="1"/>
            <a:r>
              <a:rPr lang="en-US" dirty="0" smtClean="0"/>
              <a:t>SSO protocol services</a:t>
            </a:r>
          </a:p>
          <a:p>
            <a:pPr lvl="1"/>
            <a:r>
              <a:rPr lang="en-US" dirty="0" smtClean="0"/>
              <a:t>Trust services</a:t>
            </a:r>
          </a:p>
          <a:p>
            <a:pPr lvl="1"/>
            <a:r>
              <a:rPr lang="en-US" dirty="0" smtClean="0"/>
              <a:t>Key services</a:t>
            </a:r>
          </a:p>
          <a:p>
            <a:pPr lvl="1"/>
            <a:r>
              <a:rPr lang="en-US" dirty="0" smtClean="0"/>
              <a:t>Identity services</a:t>
            </a:r>
          </a:p>
          <a:p>
            <a:pPr lvl="1"/>
            <a:r>
              <a:rPr lang="en-US" dirty="0" smtClean="0"/>
              <a:t>Authorization</a:t>
            </a:r>
          </a:p>
          <a:p>
            <a:pPr lvl="1"/>
            <a:r>
              <a:rPr lang="en-US" dirty="0" smtClean="0"/>
              <a:t>Provisioning</a:t>
            </a:r>
          </a:p>
          <a:p>
            <a:pPr lvl="1"/>
            <a:r>
              <a:rPr lang="en-US" dirty="0" smtClean="0"/>
              <a:t>Management </a:t>
            </a:r>
          </a:p>
          <a:p>
            <a:pPr lvl="1"/>
            <a:endParaRPr lang="en-US" dirty="0"/>
          </a:p>
        </p:txBody>
      </p:sp>
      <p:pic>
        <p:nvPicPr>
          <p:cNvPr id="5" name="Picture 4"/>
          <p:cNvPicPr>
            <a:picLocks noChangeAspect="1"/>
          </p:cNvPicPr>
          <p:nvPr/>
        </p:nvPicPr>
        <p:blipFill>
          <a:blip r:embed="rId3"/>
          <a:stretch>
            <a:fillRect/>
          </a:stretch>
        </p:blipFill>
        <p:spPr>
          <a:xfrm>
            <a:off x="5943600" y="3733800"/>
            <a:ext cx="2095500" cy="2377587"/>
          </a:xfrm>
          <a:prstGeom prst="rect">
            <a:avLst/>
          </a:prstGeom>
        </p:spPr>
      </p:pic>
      <p:sp>
        <p:nvSpPr>
          <p:cNvPr id="7" name="Footer Placeholder 6"/>
          <p:cNvSpPr>
            <a:spLocks noGrp="1"/>
          </p:cNvSpPr>
          <p:nvPr>
            <p:ph type="ftr" sz="quarter" idx="11"/>
          </p:nvPr>
        </p:nvSpPr>
        <p:spPr>
          <a:xfrm>
            <a:off x="0" y="6492875"/>
            <a:ext cx="4800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257800" cy="365125"/>
          </a:xfrm>
        </p:spPr>
        <p:txBody>
          <a:bodyPr/>
          <a:lstStyle/>
          <a:p>
            <a:pPr>
              <a:defRPr/>
            </a:pPr>
            <a:r>
              <a:rPr lang="en-US" sz="1050" dirty="0" smtClean="0"/>
              <a:t>© 2017 Pearson Education, Ltd., All rights reserved.      </a:t>
            </a:r>
            <a:endParaRPr lang="en-US" sz="1050" dirty="0"/>
          </a:p>
        </p:txBody>
      </p:sp>
      <p:pic>
        <p:nvPicPr>
          <p:cNvPr id="5" name="Picture 4"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909" b="28182"/>
              <a:stretch>
                <a:fillRect/>
              </a:stretch>
            </p:blipFill>
          </mc:Choice>
          <mc:Fallback>
            <p:blipFill>
              <a:blip r:embed="rId4"/>
              <a:srcRect t="10909" b="28182"/>
              <a:stretch>
                <a:fillRect/>
              </a:stretch>
            </p:blipFill>
          </mc:Fallback>
        </mc:AlternateContent>
        <p:spPr>
          <a:xfrm>
            <a:off x="152400" y="-109393"/>
            <a:ext cx="8839200" cy="6967393"/>
          </a:xfrm>
          <a:prstGeom prst="rect">
            <a:avLst/>
          </a:prstGeom>
        </p:spPr>
      </p:pic>
    </p:spTree>
  </p:cSld>
  <p:clrMapOvr>
    <a:masterClrMapping/>
  </p:clrMapOvr>
  <p:transition spd="med">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4724400" cy="365125"/>
          </a:xfrm>
        </p:spPr>
        <p:txBody>
          <a:bodyPr/>
          <a:lstStyle/>
          <a:p>
            <a:pPr>
              <a:defRPr/>
            </a:pPr>
            <a:r>
              <a:rPr lang="en-US" sz="1050" dirty="0" smtClean="0"/>
              <a:t>© 2017 Pearson Education, Ltd., All rights reserved.      </a:t>
            </a:r>
            <a:endParaRPr lang="en-US" sz="1050" dirty="0"/>
          </a:p>
        </p:txBody>
      </p:sp>
      <p:pic>
        <p:nvPicPr>
          <p:cNvPr id="4" name="Picture 3"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727" b="13636"/>
              <a:stretch>
                <a:fillRect/>
              </a:stretch>
            </p:blipFill>
          </mc:Choice>
          <mc:Fallback>
            <p:blipFill>
              <a:blip r:embed="rId4"/>
              <a:srcRect t="2727" b="13636"/>
              <a:stretch>
                <a:fillRect/>
              </a:stretch>
            </p:blipFill>
          </mc:Fallback>
        </mc:AlternateContent>
        <p:spPr>
          <a:xfrm>
            <a:off x="1752600" y="0"/>
            <a:ext cx="6248400" cy="6762826"/>
          </a:xfrm>
          <a:prstGeom prst="rect">
            <a:avLst/>
          </a:prstGeom>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Key Standards</a:t>
            </a:r>
            <a:endParaRPr lang="en-US" dirty="0"/>
          </a:p>
        </p:txBody>
      </p:sp>
      <p:graphicFrame>
        <p:nvGraphicFramePr>
          <p:cNvPr id="5" name="Content Placeholder 4"/>
          <p:cNvGraphicFramePr>
            <a:graphicFrameLocks noGrp="1"/>
          </p:cNvGraphicFramePr>
          <p:nvPr>
            <p:ph idx="1"/>
          </p:nvPr>
        </p:nvGraphicFramePr>
        <p:xfrm>
          <a:off x="609600" y="1676401"/>
          <a:ext cx="7924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a:xfrm>
            <a:off x="0" y="6492875"/>
            <a:ext cx="48006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334000" cy="365125"/>
          </a:xfrm>
        </p:spPr>
        <p:txBody>
          <a:bodyPr/>
          <a:lstStyle/>
          <a:p>
            <a:pPr>
              <a:defRPr/>
            </a:pPr>
            <a:r>
              <a:rPr lang="en-US" sz="1050" dirty="0" smtClean="0"/>
              <a:t>© 2017 Pearson Education, Ltd., All rights reserved.      </a:t>
            </a:r>
            <a:endParaRPr lang="en-US" sz="1050" dirty="0"/>
          </a:p>
        </p:txBody>
      </p:sp>
      <p:pic>
        <p:nvPicPr>
          <p:cNvPr id="5" name="Picture 4"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3636" b="16364"/>
              <a:stretch>
                <a:fillRect/>
              </a:stretch>
            </p:blipFill>
          </mc:Choice>
          <mc:Fallback>
            <p:blipFill>
              <a:blip r:embed="rId4"/>
              <a:srcRect t="3636" b="16364"/>
              <a:stretch>
                <a:fillRect/>
              </a:stretch>
            </p:blipFill>
          </mc:Fallback>
        </mc:AlternateContent>
        <p:spPr>
          <a:xfrm>
            <a:off x="1371600" y="0"/>
            <a:ext cx="6403481" cy="66294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Personal Identity Verification</a:t>
            </a:r>
            <a:endParaRPr lang="en-US" dirty="0"/>
          </a:p>
        </p:txBody>
      </p:sp>
      <p:sp>
        <p:nvSpPr>
          <p:cNvPr id="5" name="Content Placeholder 4"/>
          <p:cNvSpPr>
            <a:spLocks noGrp="1"/>
          </p:cNvSpPr>
          <p:nvPr>
            <p:ph idx="1"/>
          </p:nvPr>
        </p:nvSpPr>
        <p:spPr>
          <a:xfrm>
            <a:off x="792163" y="1762125"/>
            <a:ext cx="7570787" cy="4791075"/>
          </a:xfrm>
        </p:spPr>
        <p:txBody>
          <a:bodyPr>
            <a:normAutofit fontScale="70000" lnSpcReduction="20000"/>
          </a:bodyPr>
          <a:lstStyle/>
          <a:p>
            <a:r>
              <a:rPr lang="en-US" dirty="0" smtClean="0"/>
              <a:t>User authentication based on the possession of a smart card is becoming more widespread</a:t>
            </a:r>
          </a:p>
          <a:p>
            <a:pPr lvl="1"/>
            <a:r>
              <a:rPr lang="en-US" dirty="0" smtClean="0"/>
              <a:t>Has the appearance of a credit card</a:t>
            </a:r>
          </a:p>
          <a:p>
            <a:pPr lvl="1"/>
            <a:r>
              <a:rPr lang="en-US" dirty="0" smtClean="0"/>
              <a:t>Has an electronic interface</a:t>
            </a:r>
          </a:p>
          <a:p>
            <a:pPr lvl="1"/>
            <a:r>
              <a:rPr lang="en-US" dirty="0" smtClean="0"/>
              <a:t>May use a variety of authentication protocols</a:t>
            </a:r>
          </a:p>
          <a:p>
            <a:r>
              <a:rPr lang="en-US" dirty="0" smtClean="0"/>
              <a:t>A smart card contains within it an entire microprocessor, including processor, memory, and I/O ports</a:t>
            </a:r>
          </a:p>
          <a:p>
            <a:r>
              <a:rPr lang="en-US" dirty="0" smtClean="0"/>
              <a:t>A smart card includes three types of memory:</a:t>
            </a:r>
          </a:p>
          <a:p>
            <a:pPr lvl="1"/>
            <a:r>
              <a:rPr lang="en-US" dirty="0" smtClean="0"/>
              <a:t>Read-only memory (ROM) stores data that does not change during the card’s life</a:t>
            </a:r>
          </a:p>
          <a:p>
            <a:pPr lvl="1"/>
            <a:r>
              <a:rPr lang="en-US" dirty="0" smtClean="0"/>
              <a:t>Electronically erasable programmable ROM (EEPROM) holds application data and programs; also holds data that may vary with time</a:t>
            </a:r>
          </a:p>
          <a:p>
            <a:pPr lvl="1"/>
            <a:r>
              <a:rPr lang="en-US" dirty="0" smtClean="0"/>
              <a:t>Random access memory (RAM) holds temporary data generated when applications are executed</a:t>
            </a:r>
          </a:p>
          <a:p>
            <a:endParaRPr lang="en-US" dirty="0" smtClean="0"/>
          </a:p>
        </p:txBody>
      </p:sp>
      <p:sp>
        <p:nvSpPr>
          <p:cNvPr id="6" name="Footer Placeholder 5"/>
          <p:cNvSpPr>
            <a:spLocks noGrp="1"/>
          </p:cNvSpPr>
          <p:nvPr>
            <p:ph type="ftr" sz="quarter" idx="11"/>
          </p:nvPr>
        </p:nvSpPr>
        <p:spPr>
          <a:xfrm>
            <a:off x="0" y="6492875"/>
            <a:ext cx="5105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715000" cy="365125"/>
          </a:xfrm>
        </p:spPr>
        <p:txBody>
          <a:bodyPr/>
          <a:lstStyle/>
          <a:p>
            <a:pPr>
              <a:defRPr/>
            </a:pPr>
            <a:r>
              <a:rPr lang="en-US" sz="1050" dirty="0" smtClean="0"/>
              <a:t>© 2017 Pearson Education, Ltd., All rights reserved.      </a:t>
            </a:r>
            <a:endParaRPr lang="en-US" sz="1050" dirty="0"/>
          </a:p>
        </p:txBody>
      </p:sp>
      <p:pic>
        <p:nvPicPr>
          <p:cNvPr id="4" name="Picture 3" descr="f0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9091" b="20909"/>
              <a:stretch>
                <a:fillRect/>
              </a:stretch>
            </p:blipFill>
          </mc:Choice>
          <mc:Fallback>
            <p:blipFill>
              <a:blip r:embed="rId4"/>
              <a:srcRect t="19091" b="20909"/>
              <a:stretch>
                <a:fillRect/>
              </a:stretch>
            </p:blipFill>
          </mc:Fallback>
        </mc:AlternateContent>
        <p:spPr>
          <a:xfrm>
            <a:off x="228600" y="0"/>
            <a:ext cx="8635948" cy="6705600"/>
          </a:xfrm>
          <a:prstGeom prst="rect">
            <a:avLst/>
          </a:prstGeom>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PIV Documentation</a:t>
            </a:r>
            <a:endParaRPr lang="en-US" dirty="0"/>
          </a:p>
        </p:txBody>
      </p:sp>
      <p:sp>
        <p:nvSpPr>
          <p:cNvPr id="5" name="Content Placeholder 4"/>
          <p:cNvSpPr>
            <a:spLocks noGrp="1"/>
          </p:cNvSpPr>
          <p:nvPr>
            <p:ph sz="half" idx="1"/>
          </p:nvPr>
        </p:nvSpPr>
        <p:spPr>
          <a:xfrm>
            <a:off x="457200" y="1676400"/>
            <a:ext cx="3962400" cy="4854575"/>
          </a:xfrm>
        </p:spPr>
        <p:txBody>
          <a:bodyPr>
            <a:normAutofit fontScale="25000" lnSpcReduction="20000"/>
          </a:bodyPr>
          <a:lstStyle/>
          <a:p>
            <a:r>
              <a:rPr lang="en-US" sz="4800" b="1" dirty="0" smtClean="0"/>
              <a:t>FIPS 201-2—Personal Identity Verification (PIV) of Federal Employees and Contractors</a:t>
            </a:r>
          </a:p>
          <a:p>
            <a:pPr lvl="1"/>
            <a:r>
              <a:rPr lang="en-US" sz="4800" dirty="0" smtClean="0"/>
              <a:t>Specifies the physical card characteristics, storage media, and data elements that make up the identity credentials resident on the PIV card</a:t>
            </a:r>
          </a:p>
          <a:p>
            <a:r>
              <a:rPr lang="en-US" sz="4800" b="1" dirty="0" smtClean="0"/>
              <a:t>SP 800-73-3—Interfaces for Personal Identity Verification</a:t>
            </a:r>
          </a:p>
          <a:p>
            <a:pPr lvl="1"/>
            <a:r>
              <a:rPr lang="en-US" sz="4600" dirty="0" smtClean="0"/>
              <a:t>Specifies the interfaces and card architecture for storing and retrieving identity credentials from a smart card, and provides guidelines for the use of authentication mechanisms and protocols</a:t>
            </a:r>
          </a:p>
          <a:p>
            <a:r>
              <a:rPr lang="en-US" sz="4800" b="1" dirty="0" smtClean="0"/>
              <a:t>SP 800-76-2—Biometric Data Specification for Personal Identity Verification</a:t>
            </a:r>
          </a:p>
          <a:p>
            <a:pPr lvl="1"/>
            <a:r>
              <a:rPr lang="en-US" sz="4600" dirty="0" smtClean="0"/>
              <a:t>Describes technical acquisition and formatting specifications for the biometric credentials of the PIV system</a:t>
            </a:r>
          </a:p>
          <a:p>
            <a:r>
              <a:rPr lang="en-US" sz="4800" b="1" dirty="0" smtClean="0"/>
              <a:t>SP 800-78-3—Cryptographic Algorithms and Key Sizes for Personal Identity Verification</a:t>
            </a:r>
          </a:p>
          <a:p>
            <a:pPr lvl="1"/>
            <a:r>
              <a:rPr lang="en-US" sz="4600" dirty="0" smtClean="0"/>
              <a:t>Identifies acceptable symmetric and asymmetric encryption algorithms, digital signature algorithms, and message digest algorithms, and </a:t>
            </a:r>
            <a:r>
              <a:rPr lang="en-US" sz="4800" dirty="0" smtClean="0"/>
              <a:t>specifies mechanisms to identify the algorithms associated with PIV keys or digital signatures</a:t>
            </a:r>
          </a:p>
          <a:p>
            <a:pPr lvl="1"/>
            <a:endParaRPr lang="en-US" sz="4800" dirty="0"/>
          </a:p>
        </p:txBody>
      </p:sp>
      <p:sp>
        <p:nvSpPr>
          <p:cNvPr id="6" name="Content Placeholder 5"/>
          <p:cNvSpPr>
            <a:spLocks noGrp="1"/>
          </p:cNvSpPr>
          <p:nvPr>
            <p:ph sz="half" idx="2"/>
          </p:nvPr>
        </p:nvSpPr>
        <p:spPr>
          <a:xfrm>
            <a:off x="4724400" y="1676400"/>
            <a:ext cx="3886200" cy="5181600"/>
          </a:xfrm>
        </p:spPr>
        <p:txBody>
          <a:bodyPr>
            <a:normAutofit fontScale="25000" lnSpcReduction="20000"/>
          </a:bodyPr>
          <a:lstStyle/>
          <a:p>
            <a:r>
              <a:rPr lang="en-US" sz="4800" b="1" dirty="0" smtClean="0"/>
              <a:t>SP 800-104—A Scheme for PIV Visual Card Topography</a:t>
            </a:r>
          </a:p>
          <a:p>
            <a:pPr lvl="1"/>
            <a:r>
              <a:rPr lang="en-US" sz="4800" dirty="0" smtClean="0"/>
              <a:t>Provides additional recommendations on the PIV card color-coding for designating employee affiliation</a:t>
            </a:r>
          </a:p>
          <a:p>
            <a:r>
              <a:rPr lang="en-US" sz="4800" b="1" dirty="0" smtClean="0"/>
              <a:t>SP 800-116—A Recommendation for the Use of PIV Credentials in Physical Access Control Systems (PACS)</a:t>
            </a:r>
          </a:p>
          <a:p>
            <a:pPr lvl="1"/>
            <a:r>
              <a:rPr lang="en-US" sz="4800" dirty="0" smtClean="0"/>
              <a:t>Describes a risk-based approach for selecting appropriate PIV authentication mechanisms to manage physical access to Federal government facilities and assets</a:t>
            </a:r>
          </a:p>
          <a:p>
            <a:r>
              <a:rPr lang="en-US" sz="4800" b="1" dirty="0" smtClean="0"/>
              <a:t>SP 800-79-1—Guidelines for the Accreditation of Personal Identity Verification Card Issuers</a:t>
            </a:r>
          </a:p>
          <a:p>
            <a:pPr lvl="1"/>
            <a:r>
              <a:rPr lang="en-US" sz="4800" dirty="0" smtClean="0"/>
              <a:t>Provides guidelines for accrediting the reliability of issuers of PIV cards that collect, store, and disseminate personal identity credentials and issue smart cards</a:t>
            </a:r>
          </a:p>
          <a:p>
            <a:r>
              <a:rPr lang="en-US" sz="4800" b="1" dirty="0" smtClean="0"/>
              <a:t>SP 800-96—PIV Card to Reader Interoperability Guidelines</a:t>
            </a:r>
          </a:p>
          <a:p>
            <a:pPr lvl="1"/>
            <a:r>
              <a:rPr lang="en-US" sz="4600" dirty="0" smtClean="0"/>
              <a:t>Provides requirements that facilitate interoperability between any card and any reader</a:t>
            </a:r>
          </a:p>
          <a:p>
            <a:endParaRPr lang="en-US" dirty="0"/>
          </a:p>
        </p:txBody>
      </p:sp>
      <p:sp>
        <p:nvSpPr>
          <p:cNvPr id="7" name="Footer Placeholder 6"/>
          <p:cNvSpPr>
            <a:spLocks noGrp="1"/>
          </p:cNvSpPr>
          <p:nvPr>
            <p:ph type="ftr" sz="quarter" idx="11"/>
          </p:nvPr>
        </p:nvSpPr>
        <p:spPr>
          <a:xfrm>
            <a:off x="0" y="6492875"/>
            <a:ext cx="54102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Credentials and Keys</a:t>
            </a:r>
            <a:endParaRPr lang="en-US" dirty="0"/>
          </a:p>
        </p:txBody>
      </p:sp>
      <p:sp>
        <p:nvSpPr>
          <p:cNvPr id="3" name="Content Placeholder 2"/>
          <p:cNvSpPr>
            <a:spLocks noGrp="1"/>
          </p:cNvSpPr>
          <p:nvPr>
            <p:ph sz="half" idx="1"/>
          </p:nvPr>
        </p:nvSpPr>
        <p:spPr>
          <a:xfrm>
            <a:off x="457200" y="1676400"/>
            <a:ext cx="3794760" cy="4876800"/>
          </a:xfrm>
        </p:spPr>
        <p:txBody>
          <a:bodyPr>
            <a:noAutofit/>
          </a:bodyPr>
          <a:lstStyle/>
          <a:p>
            <a:pPr>
              <a:lnSpc>
                <a:spcPct val="80000"/>
              </a:lnSpc>
              <a:spcAft>
                <a:spcPts val="0"/>
              </a:spcAft>
            </a:pPr>
            <a:r>
              <a:rPr lang="en-US" sz="1200" b="1" dirty="0" smtClean="0"/>
              <a:t>Personal Identification Number (PIN)</a:t>
            </a:r>
          </a:p>
          <a:p>
            <a:pPr lvl="1">
              <a:lnSpc>
                <a:spcPct val="80000"/>
              </a:lnSpc>
              <a:spcAft>
                <a:spcPts val="0"/>
              </a:spcAft>
            </a:pPr>
            <a:r>
              <a:rPr lang="en-US" sz="1200" dirty="0" smtClean="0"/>
              <a:t>Required to activate the card for privileged operation</a:t>
            </a:r>
          </a:p>
          <a:p>
            <a:pPr>
              <a:lnSpc>
                <a:spcPct val="80000"/>
              </a:lnSpc>
              <a:spcAft>
                <a:spcPts val="0"/>
              </a:spcAft>
            </a:pPr>
            <a:r>
              <a:rPr lang="en-US" sz="1200" b="1" dirty="0" smtClean="0"/>
              <a:t>Cardholder Unique Identifier (CHUID)</a:t>
            </a:r>
          </a:p>
          <a:p>
            <a:pPr lvl="1">
              <a:lnSpc>
                <a:spcPct val="80000"/>
              </a:lnSpc>
              <a:spcAft>
                <a:spcPts val="0"/>
              </a:spcAft>
            </a:pPr>
            <a:r>
              <a:rPr lang="en-US" sz="1200" dirty="0" smtClean="0"/>
              <a:t>Includes the Federal Agency Smart Credential Number (FASC-N) and the Global Unique Identification Number (GUID), which uniquely identify the card and the cardholder</a:t>
            </a:r>
          </a:p>
          <a:p>
            <a:pPr>
              <a:lnSpc>
                <a:spcPct val="80000"/>
              </a:lnSpc>
              <a:spcAft>
                <a:spcPts val="0"/>
              </a:spcAft>
            </a:pPr>
            <a:r>
              <a:rPr lang="en-US" sz="1200" b="1" dirty="0" smtClean="0"/>
              <a:t>PIV Authentication Key</a:t>
            </a:r>
          </a:p>
          <a:p>
            <a:pPr lvl="1">
              <a:lnSpc>
                <a:spcPct val="80000"/>
              </a:lnSpc>
              <a:spcAft>
                <a:spcPts val="0"/>
              </a:spcAft>
            </a:pPr>
            <a:r>
              <a:rPr lang="en-US" sz="1200" dirty="0" smtClean="0"/>
              <a:t>Asymmetric key pair and corresponding certificate for user authentication</a:t>
            </a:r>
          </a:p>
          <a:p>
            <a:pPr>
              <a:lnSpc>
                <a:spcPct val="80000"/>
              </a:lnSpc>
              <a:spcAft>
                <a:spcPts val="0"/>
              </a:spcAft>
            </a:pPr>
            <a:r>
              <a:rPr lang="en-US" sz="1200" b="1" dirty="0" smtClean="0"/>
              <a:t>Two fingerprint templates</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Electronic facial image</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Asymmetric Card Authentication Key</a:t>
            </a:r>
          </a:p>
          <a:p>
            <a:pPr lvl="1">
              <a:lnSpc>
                <a:spcPct val="80000"/>
              </a:lnSpc>
              <a:spcAft>
                <a:spcPts val="0"/>
              </a:spcAft>
            </a:pPr>
            <a:r>
              <a:rPr lang="en-US" sz="1200" dirty="0" smtClean="0"/>
              <a:t>Asymmetric key pair and corresponding certificate used for card authentication</a:t>
            </a:r>
            <a:endParaRPr lang="en-US" sz="1200" dirty="0"/>
          </a:p>
        </p:txBody>
      </p:sp>
      <p:sp>
        <p:nvSpPr>
          <p:cNvPr id="4" name="Content Placeholder 3"/>
          <p:cNvSpPr>
            <a:spLocks noGrp="1"/>
          </p:cNvSpPr>
          <p:nvPr>
            <p:ph sz="half" idx="2"/>
          </p:nvPr>
        </p:nvSpPr>
        <p:spPr>
          <a:xfrm>
            <a:off x="4766534" y="1774825"/>
            <a:ext cx="3566160" cy="4778375"/>
          </a:xfrm>
        </p:spPr>
        <p:txBody>
          <a:bodyPr>
            <a:normAutofit fontScale="55000" lnSpcReduction="20000"/>
          </a:bodyPr>
          <a:lstStyle/>
          <a:p>
            <a:pPr>
              <a:buNone/>
            </a:pPr>
            <a:r>
              <a:rPr lang="en-US" sz="2727" b="1" dirty="0" smtClean="0"/>
              <a:t> Optional elements include the following:</a:t>
            </a:r>
          </a:p>
          <a:p>
            <a:r>
              <a:rPr lang="en-US" b="1" dirty="0" smtClean="0"/>
              <a:t>Digital Signature Key</a:t>
            </a:r>
          </a:p>
          <a:p>
            <a:pPr lvl="1"/>
            <a:r>
              <a:rPr lang="en-US" dirty="0" smtClean="0"/>
              <a:t>Asymmetric key pair and corresponding certificate that supports document signing and signing of data elements such as the CHUID</a:t>
            </a:r>
          </a:p>
          <a:p>
            <a:r>
              <a:rPr lang="en-US" b="1" dirty="0" smtClean="0"/>
              <a:t>Key Management Key</a:t>
            </a:r>
          </a:p>
          <a:p>
            <a:pPr lvl="1"/>
            <a:r>
              <a:rPr lang="en-US" dirty="0" smtClean="0"/>
              <a:t>Asymmetric key pair and corresponding certificate supporting key establishment and transport</a:t>
            </a:r>
          </a:p>
          <a:p>
            <a:r>
              <a:rPr lang="en-US" b="1" dirty="0" smtClean="0"/>
              <a:t>Symmetric Card Authentication Key</a:t>
            </a:r>
          </a:p>
          <a:p>
            <a:pPr lvl="1"/>
            <a:r>
              <a:rPr lang="en-US" dirty="0" smtClean="0"/>
              <a:t>For supporting physical access applications</a:t>
            </a:r>
          </a:p>
          <a:p>
            <a:r>
              <a:rPr lang="en-US" b="1" dirty="0" smtClean="0"/>
              <a:t>PIV Card Application Administration Key</a:t>
            </a:r>
          </a:p>
          <a:p>
            <a:pPr lvl="1"/>
            <a:r>
              <a:rPr lang="en-US" dirty="0" smtClean="0"/>
              <a:t>Symmetric key associated with the card management system</a:t>
            </a:r>
          </a:p>
          <a:p>
            <a:r>
              <a:rPr lang="en-US" b="1" dirty="0" smtClean="0"/>
              <a:t>One or two iris images</a:t>
            </a:r>
          </a:p>
          <a:p>
            <a:pPr lvl="1"/>
            <a:r>
              <a:rPr lang="en-US" dirty="0" smtClean="0"/>
              <a:t>For biometric authentication</a:t>
            </a:r>
            <a:endParaRPr lang="en-US" dirty="0"/>
          </a:p>
        </p:txBody>
      </p:sp>
      <p:sp>
        <p:nvSpPr>
          <p:cNvPr id="5" name="Footer Placeholder 4"/>
          <p:cNvSpPr>
            <a:spLocks noGrp="1"/>
          </p:cNvSpPr>
          <p:nvPr>
            <p:ph type="ftr" sz="quarter" idx="11"/>
          </p:nvPr>
        </p:nvSpPr>
        <p:spPr>
          <a:xfrm>
            <a:off x="0" y="6492875"/>
            <a:ext cx="6096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029200" cy="365125"/>
          </a:xfrm>
        </p:spPr>
        <p:txBody>
          <a:bodyPr/>
          <a:lstStyle/>
          <a:p>
            <a:pPr>
              <a:defRPr/>
            </a:pPr>
            <a:r>
              <a:rPr lang="en-US" sz="1050" dirty="0" smtClean="0"/>
              <a:t>© 2017 Pearson Education, Ltd., All rights reserved.      </a:t>
            </a:r>
            <a:endParaRPr lang="en-US" sz="1050" dirty="0"/>
          </a:p>
        </p:txBody>
      </p:sp>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0000" b="28182"/>
              <a:stretch>
                <a:fillRect/>
              </a:stretch>
            </p:blipFill>
          </mc:Choice>
          <mc:Fallback>
            <p:blipFill>
              <a:blip r:embed="rId4"/>
              <a:srcRect t="20000" b="28182"/>
              <a:stretch>
                <a:fillRect/>
              </a:stretch>
            </p:blipFill>
          </mc:Fallback>
        </mc:AlternateContent>
        <p:spPr>
          <a:xfrm>
            <a:off x="-152400" y="152400"/>
            <a:ext cx="9535618" cy="6394508"/>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838200"/>
          <a:ext cx="8375342" cy="5841943"/>
        </p:xfrm>
        <a:graphic>
          <a:graphicData uri="http://schemas.openxmlformats.org/presentationml/2006/ole">
            <p:oleObj spid="_x0000_s131074" name="Document" r:id="rId4" imgW="5625893" imgH="3924156" progId="Word.Document.12">
              <p:link updateAutomatic="1"/>
            </p:oleObj>
          </a:graphicData>
        </a:graphic>
      </p:graphicFrame>
      <p:sp>
        <p:nvSpPr>
          <p:cNvPr id="4" name="Footer Placeholder 3"/>
          <p:cNvSpPr>
            <a:spLocks noGrp="1"/>
          </p:cNvSpPr>
          <p:nvPr>
            <p:ph type="ftr" sz="quarter" idx="11"/>
          </p:nvPr>
        </p:nvSpPr>
        <p:spPr>
          <a:xfrm>
            <a:off x="0" y="6492875"/>
            <a:ext cx="5943600" cy="365125"/>
          </a:xfrm>
        </p:spPr>
        <p:txBody>
          <a:bodyPr/>
          <a:lstStyle/>
          <a:p>
            <a:pPr>
              <a:defRPr/>
            </a:pPr>
            <a:r>
              <a:rPr lang="en-US" sz="1050" dirty="0" smtClean="0"/>
              <a:t>© 2017 Pearson Education, Ltd., All rights reserved.      </a:t>
            </a:r>
            <a:endParaRPr lang="en-US" sz="1050" dirty="0"/>
          </a:p>
        </p:txBody>
      </p:sp>
      <p:sp>
        <p:nvSpPr>
          <p:cNvPr id="7" name="TextBox 6"/>
          <p:cNvSpPr txBox="1"/>
          <p:nvPr/>
        </p:nvSpPr>
        <p:spPr>
          <a:xfrm>
            <a:off x="0" y="0"/>
            <a:ext cx="9144000" cy="707886"/>
          </a:xfrm>
          <a:prstGeom prst="rect">
            <a:avLst/>
          </a:prstGeom>
          <a:noFill/>
        </p:spPr>
        <p:txBody>
          <a:bodyPr wrap="square" rtlCol="0">
            <a:spAutoFit/>
          </a:bodyPr>
          <a:lstStyle/>
          <a:p>
            <a:pPr algn="ctr"/>
            <a:r>
              <a:rPr lang="en-US" sz="2000" dirty="0" smtClean="0"/>
              <a:t>Table 15.5</a:t>
            </a:r>
          </a:p>
          <a:p>
            <a:pPr algn="ctr"/>
            <a:r>
              <a:rPr lang="en-US" sz="2000" dirty="0" smtClean="0"/>
              <a:t>PIV Algorithms and Key Sizes</a:t>
            </a:r>
            <a:endParaRPr lang="en-US" sz="2000" dirty="0"/>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 </a:t>
            </a:r>
            <a:endParaRPr lang="en-US" dirty="0"/>
          </a:p>
        </p:txBody>
      </p:sp>
      <p:sp>
        <p:nvSpPr>
          <p:cNvPr id="6" name="Content Placeholder 5"/>
          <p:cNvSpPr>
            <a:spLocks noGrp="1"/>
          </p:cNvSpPr>
          <p:nvPr>
            <p:ph sz="half" idx="1"/>
          </p:nvPr>
        </p:nvSpPr>
        <p:spPr>
          <a:xfrm>
            <a:off x="381000" y="1676400"/>
            <a:ext cx="3566160" cy="5181600"/>
          </a:xfrm>
        </p:spPr>
        <p:txBody>
          <a:bodyPr>
            <a:normAutofit/>
          </a:bodyPr>
          <a:lstStyle/>
          <a:p>
            <a:r>
              <a:rPr lang="en-US" sz="1400" b="1" dirty="0" smtClean="0"/>
              <a:t>Using the electronic credentials resident on a PIV card, the card supports the following authentication mechanisms:</a:t>
            </a:r>
          </a:p>
          <a:p>
            <a:pPr lvl="1">
              <a:spcBef>
                <a:spcPts val="1800"/>
              </a:spcBef>
            </a:pPr>
            <a:r>
              <a:rPr lang="en-US" sz="1400" b="1" dirty="0" smtClean="0"/>
              <a:t>CHUID</a:t>
            </a:r>
          </a:p>
          <a:p>
            <a:pPr lvl="2">
              <a:buNone/>
            </a:pPr>
            <a:r>
              <a:rPr lang="en-US" sz="1050" dirty="0" smtClean="0"/>
              <a:t>	The cardholder is authenticated using the signed CHUID data element on the card. The PIN is not required. This mechanism is useful in environments where a low level of assurance is acceptable and rapid contactless authentication is necessary</a:t>
            </a:r>
          </a:p>
          <a:p>
            <a:pPr lvl="2"/>
            <a:endParaRPr lang="en-US" sz="1050" dirty="0" smtClean="0"/>
          </a:p>
          <a:p>
            <a:pPr lvl="1"/>
            <a:r>
              <a:rPr lang="en-US" sz="1400" b="1" dirty="0" smtClean="0"/>
              <a:t>Card Authentication Key</a:t>
            </a:r>
          </a:p>
          <a:p>
            <a:pPr lvl="2">
              <a:buNone/>
            </a:pPr>
            <a:r>
              <a:rPr lang="en-US" sz="1400" b="1" dirty="0" smtClean="0"/>
              <a:t>	</a:t>
            </a:r>
            <a:r>
              <a:rPr lang="en-US" sz="1050" dirty="0" smtClean="0"/>
              <a:t>The PIV card is authenticated using the Card Authentication Key in a challenge response protocol. The PIN is not required. This mechanism allows contact (via card reader) or contactless (via radio waves) authentication of the PIV card without the holder’s active participation, and provides a low level of assurance</a:t>
            </a:r>
          </a:p>
          <a:p>
            <a:pPr lvl="2">
              <a:buNone/>
            </a:pPr>
            <a:endParaRPr lang="en-US" sz="1000" dirty="0"/>
          </a:p>
        </p:txBody>
      </p:sp>
      <p:sp>
        <p:nvSpPr>
          <p:cNvPr id="7" name="Content Placeholder 6"/>
          <p:cNvSpPr>
            <a:spLocks noGrp="1"/>
          </p:cNvSpPr>
          <p:nvPr>
            <p:ph sz="half" idx="2"/>
          </p:nvPr>
        </p:nvSpPr>
        <p:spPr>
          <a:xfrm>
            <a:off x="4267200" y="1600200"/>
            <a:ext cx="4343400" cy="4800600"/>
          </a:xfrm>
        </p:spPr>
        <p:txBody>
          <a:bodyPr>
            <a:noAutofit/>
          </a:bodyPr>
          <a:lstStyle/>
          <a:p>
            <a:pPr>
              <a:buNone/>
            </a:pPr>
            <a:r>
              <a:rPr lang="en-US" sz="1400" b="1" dirty="0" smtClean="0"/>
              <a:t>	• BIO</a:t>
            </a:r>
          </a:p>
          <a:p>
            <a:pPr lvl="1">
              <a:buNone/>
            </a:pPr>
            <a:r>
              <a:rPr lang="en-US" sz="1050" dirty="0" smtClean="0"/>
              <a:t>	The cardholder is authenticated by matching his or her fingerprint sample(s) to the signed biometric data element in an environment without a human attendant in view. The PIN is required to activate the card. This mechanism achieves a high level of assurance and requires the cardholder’s active participation is submitting the PIN as well as the biometric sample</a:t>
            </a:r>
          </a:p>
          <a:p>
            <a:pPr lvl="1">
              <a:spcBef>
                <a:spcPts val="1200"/>
              </a:spcBef>
            </a:pPr>
            <a:r>
              <a:rPr lang="en-US" sz="1400" b="1" dirty="0" smtClean="0">
                <a:cs typeface="ＭＳ Ｐゴシック" pitchFamily="-84" charset="-128"/>
              </a:rPr>
              <a:t>BIO-A</a:t>
            </a:r>
            <a:endParaRPr lang="en-US" sz="1400" b="1" dirty="0" smtClean="0"/>
          </a:p>
          <a:p>
            <a:pPr lvl="1">
              <a:buNone/>
            </a:pPr>
            <a:r>
              <a:rPr lang="en-US" sz="1050" dirty="0" smtClean="0"/>
              <a:t>	The cardholder is authenticated by matching his or her fingerprint sample(s) to the signed biometric data element in an environment with a human attendant in view. The PIN is required to activate the card. This mechanism achieves a very high level of assurance when coupled with full trust validation of the biometric template retrieved from the card, and requires the cardholder’s active participation is submitting the PIN as well as the biometric sample</a:t>
            </a:r>
          </a:p>
          <a:p>
            <a:pPr>
              <a:buNone/>
            </a:pPr>
            <a:r>
              <a:rPr lang="en-US" sz="1400" b="1" dirty="0" smtClean="0"/>
              <a:t>	• PKI</a:t>
            </a:r>
          </a:p>
          <a:p>
            <a:pPr lvl="1">
              <a:buNone/>
            </a:pPr>
            <a:r>
              <a:rPr lang="en-US" sz="1050" dirty="0" smtClean="0"/>
              <a:t>	The cardholder is authenticated by demonstrating control of the PIV authentication private key in a challenge response protocol that can be validated using the PIV authentication certificate. The PIN is required to activate the card. This mechanism achieves a very high level of identity assurance and requires the cardholder’s knowledge of the PIN</a:t>
            </a:r>
            <a:endParaRPr lang="en-US" sz="1050" dirty="0"/>
          </a:p>
        </p:txBody>
      </p:sp>
      <p:sp>
        <p:nvSpPr>
          <p:cNvPr id="8" name="Footer Placeholder 7"/>
          <p:cNvSpPr>
            <a:spLocks noGrp="1"/>
          </p:cNvSpPr>
          <p:nvPr>
            <p:ph type="ftr" sz="quarter" idx="11"/>
          </p:nvPr>
        </p:nvSpPr>
        <p:spPr>
          <a:xfrm>
            <a:off x="0" y="6492875"/>
            <a:ext cx="4953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562600" cy="365125"/>
          </a:xfrm>
        </p:spPr>
        <p:txBody>
          <a:bodyPr/>
          <a:lstStyle/>
          <a:p>
            <a:pPr>
              <a:defRPr/>
            </a:pPr>
            <a:r>
              <a:rPr lang="en-US" sz="1050" dirty="0" smtClean="0"/>
              <a:t>© 2017 Pearson Education, Ltd., All rights reserved.      </a:t>
            </a:r>
            <a:endParaRPr lang="en-US" sz="1050" dirty="0"/>
          </a:p>
        </p:txBody>
      </p:sp>
      <p:pic>
        <p:nvPicPr>
          <p:cNvPr id="4" name="Picture 3"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676400" y="-381000"/>
            <a:ext cx="5791200" cy="7494494"/>
          </a:xfrm>
          <a:prstGeom prst="rect">
            <a:avLst/>
          </a:prstGeom>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152400" y="1600200"/>
            <a:ext cx="3641725" cy="5562600"/>
          </a:xfrm>
        </p:spPr>
        <p:txBody>
          <a:bodyPr>
            <a:normAutofit fontScale="85000" lnSpcReduction="20000"/>
          </a:bodyPr>
          <a:lstStyle/>
          <a:p>
            <a:r>
              <a:rPr lang="en-US" dirty="0" smtClean="0"/>
              <a:t>Remote user-authentication principles</a:t>
            </a:r>
          </a:p>
          <a:p>
            <a:pPr lvl="1"/>
            <a:r>
              <a:rPr lang="en-US" sz="2235" dirty="0" smtClean="0"/>
              <a:t>The NIST model for electronic user authentication</a:t>
            </a:r>
          </a:p>
          <a:p>
            <a:pPr lvl="1"/>
            <a:r>
              <a:rPr lang="en-US" sz="2235" dirty="0" smtClean="0"/>
              <a:t>Means of authentication</a:t>
            </a:r>
          </a:p>
          <a:p>
            <a:pPr lvl="1"/>
            <a:r>
              <a:rPr lang="en-US" dirty="0" smtClean="0"/>
              <a:t>Mutual authentication</a:t>
            </a:r>
          </a:p>
          <a:p>
            <a:pPr lvl="1"/>
            <a:r>
              <a:rPr lang="en-US" dirty="0" smtClean="0"/>
              <a:t>One-way authentication</a:t>
            </a:r>
          </a:p>
          <a:p>
            <a:r>
              <a:rPr lang="en-US" dirty="0" smtClean="0"/>
              <a:t>Remote user-authentication using symmetric encryption</a:t>
            </a:r>
          </a:p>
          <a:p>
            <a:pPr lvl="1"/>
            <a:r>
              <a:rPr lang="en-US" dirty="0" smtClean="0"/>
              <a:t>Mutual authentication</a:t>
            </a:r>
          </a:p>
          <a:p>
            <a:pPr lvl="1"/>
            <a:r>
              <a:rPr lang="en-US" dirty="0" smtClean="0"/>
              <a:t>One-way authentication</a:t>
            </a:r>
          </a:p>
          <a:p>
            <a:r>
              <a:rPr lang="en-US" dirty="0" smtClean="0"/>
              <a:t>Kerberos</a:t>
            </a:r>
          </a:p>
          <a:p>
            <a:pPr lvl="1"/>
            <a:r>
              <a:rPr lang="en-US" dirty="0" smtClean="0"/>
              <a:t>Motivation</a:t>
            </a:r>
          </a:p>
          <a:p>
            <a:pPr lvl="1"/>
            <a:r>
              <a:rPr lang="en-US" dirty="0" smtClean="0"/>
              <a:t>Kerberos V4</a:t>
            </a:r>
            <a:r>
              <a:rPr lang="en-AU" dirty="0" smtClean="0"/>
              <a:t> and V5</a:t>
            </a:r>
            <a:endParaRPr lang="en-US" dirty="0" smtClean="0"/>
          </a:p>
        </p:txBody>
      </p:sp>
      <p:sp>
        <p:nvSpPr>
          <p:cNvPr id="76804" name="Content Placeholder 11"/>
          <p:cNvSpPr>
            <a:spLocks noGrp="1"/>
          </p:cNvSpPr>
          <p:nvPr>
            <p:ph sz="half" idx="2"/>
          </p:nvPr>
        </p:nvSpPr>
        <p:spPr>
          <a:xfrm>
            <a:off x="5578475" y="1752600"/>
            <a:ext cx="3565525" cy="4876800"/>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Remote user-authentication using asymmetric encryption</a:t>
            </a:r>
          </a:p>
          <a:p>
            <a:pPr lvl="1"/>
            <a:r>
              <a:rPr lang="en-US" dirty="0" smtClean="0"/>
              <a:t>Mutual authentication</a:t>
            </a:r>
          </a:p>
          <a:p>
            <a:pPr lvl="1"/>
            <a:r>
              <a:rPr lang="en-US" dirty="0" smtClean="0"/>
              <a:t>One-way authentication</a:t>
            </a: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Federated 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rPr>
              <a:t>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cs typeface="+mn-cs"/>
              </a:rPr>
              <a:t>Identity federation</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Personal identity verification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system model</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documentation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credentials and keys</a:t>
            </a:r>
          </a:p>
          <a:p>
            <a:pPr lvl="1" fontAlgn="auto">
              <a:spcAft>
                <a:spcPts val="0"/>
              </a:spcAft>
              <a:buClr>
                <a:schemeClr val="accent1">
                  <a:lumMod val="60000"/>
                  <a:lumOff val="40000"/>
                </a:schemeClr>
              </a:buClr>
              <a:buFont typeface="Candara" pitchFamily="34" charset="0"/>
              <a:buChar char="•"/>
              <a:defRPr/>
            </a:pPr>
            <a:r>
              <a:rPr lang="en-US" dirty="0" smtClean="0">
                <a:ea typeface="+mn-ea"/>
              </a:rPr>
              <a:t>Authentication</a:t>
            </a: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5486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smtClean="0"/>
              <a:t>Means of </a:t>
            </a:r>
            <a:r>
              <a:rPr lang="en-GB" dirty="0" smtClean="0"/>
              <a:t>User Authentication</a:t>
            </a:r>
            <a:r>
              <a:rPr lang="en-US" dirty="0" smtClean="0"/>
              <a:t> </a:t>
            </a:r>
            <a:endParaRPr lang="en-US" dirty="0"/>
          </a:p>
        </p:txBody>
      </p:sp>
      <p:sp>
        <p:nvSpPr>
          <p:cNvPr id="10" name="Content Placeholder 9"/>
          <p:cNvSpPr>
            <a:spLocks noGrp="1"/>
          </p:cNvSpPr>
          <p:nvPr>
            <p:ph idx="1"/>
          </p:nvPr>
        </p:nvSpPr>
        <p:spPr>
          <a:xfrm>
            <a:off x="685800" y="1600200"/>
            <a:ext cx="7848600" cy="4943475"/>
          </a:xfrm>
        </p:spPr>
        <p:txBody>
          <a:bodyPr>
            <a:normAutofit fontScale="77500" lnSpcReduction="20000"/>
          </a:bodyPr>
          <a:lstStyle/>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r>
              <a:rPr lang="en-US" sz="2857" dirty="0" smtClean="0">
                <a:cs typeface="ＭＳ Ｐゴシック" pitchFamily="-84" charset="-128"/>
              </a:rPr>
              <a:t>For network-based user authentication, the most important methods involve cryptographic keys and something the individual knows, such as a password</a:t>
            </a:r>
          </a:p>
        </p:txBody>
      </p:sp>
      <p:graphicFrame>
        <p:nvGraphicFramePr>
          <p:cNvPr id="4" name="Diagram 3"/>
          <p:cNvGraphicFramePr/>
          <p:nvPr/>
        </p:nvGraphicFramePr>
        <p:xfrm>
          <a:off x="1219200" y="1752600"/>
          <a:ext cx="7162800" cy="370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70104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Mutual Authentication</a:t>
            </a:r>
            <a:endParaRPr lang="en-AU" dirty="0"/>
          </a:p>
        </p:txBody>
      </p:sp>
      <p:sp>
        <p:nvSpPr>
          <p:cNvPr id="6" name="Content Placeholder 5"/>
          <p:cNvSpPr>
            <a:spLocks noGrp="1"/>
          </p:cNvSpPr>
          <p:nvPr>
            <p:ph idx="1"/>
          </p:nvPr>
        </p:nvSpPr>
        <p:spPr>
          <a:xfrm>
            <a:off x="685800" y="1524000"/>
            <a:ext cx="7772399" cy="1066800"/>
          </a:xfrm>
        </p:spPr>
        <p:txBody>
          <a:bodyPr>
            <a:normAutofit fontScale="92500" lnSpcReduction="20000"/>
          </a:bodyPr>
          <a:lstStyle/>
          <a:p>
            <a:r>
              <a:rPr lang="en-US" dirty="0" smtClean="0"/>
              <a:t>Protocols which enable communicating parties to satisfy themselves mutually about each other’s identity and to exchange session keys</a:t>
            </a:r>
          </a:p>
        </p:txBody>
      </p:sp>
      <p:graphicFrame>
        <p:nvGraphicFramePr>
          <p:cNvPr id="4" name="Diagram 3"/>
          <p:cNvGraphicFramePr/>
          <p:nvPr/>
        </p:nvGraphicFramePr>
        <p:xfrm>
          <a:off x="304800" y="2590800"/>
          <a:ext cx="8686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4876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smtClean="0"/>
              <a:t>1. The simplest replay attack is one in which the opponent simply copies a message and replays it later</a:t>
            </a:r>
          </a:p>
          <a:p>
            <a:pPr>
              <a:buNone/>
            </a:pPr>
            <a:r>
              <a:rPr lang="en-US" dirty="0" smtClean="0"/>
              <a:t>2. An opponent can replay a timestamped message within the valid time window</a:t>
            </a:r>
          </a:p>
          <a:p>
            <a:pPr>
              <a:buNone/>
            </a:pPr>
            <a:r>
              <a:rPr lang="en-US" dirty="0" smtClean="0"/>
              <a:t>3. An opponent can replay a timestamped message within the valid time window, but in addition, the opponent suppresses the original message; thus, the repetition cannot be detected</a:t>
            </a:r>
          </a:p>
          <a:p>
            <a:pPr>
              <a:buNone/>
            </a:pPr>
            <a:r>
              <a:rPr lang="en-US" dirty="0" smtClean="0"/>
              <a:t>4. Another attack involves a backward replay without modification and is possible if symmetric encryption is used and the sender cannot easily recognize the difference between messages sent and messages received on the basis of content</a:t>
            </a:r>
            <a:endParaRPr lang="en-US" dirty="0"/>
          </a:p>
        </p:txBody>
      </p:sp>
      <p:sp>
        <p:nvSpPr>
          <p:cNvPr id="4" name="Footer Placeholder 3"/>
          <p:cNvSpPr>
            <a:spLocks noGrp="1"/>
          </p:cNvSpPr>
          <p:nvPr>
            <p:ph type="ftr" sz="quarter" idx="11"/>
          </p:nvPr>
        </p:nvSpPr>
        <p:spPr>
          <a:xfrm>
            <a:off x="0" y="6492875"/>
            <a:ext cx="6858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Approaches to Coping With Replay Attacks</a:t>
            </a:r>
            <a:endParaRPr lang="en-AU" dirty="0"/>
          </a:p>
        </p:txBody>
      </p:sp>
      <p:sp>
        <p:nvSpPr>
          <p:cNvPr id="6" name="Content Placeholder 5"/>
          <p:cNvSpPr>
            <a:spLocks noGrp="1"/>
          </p:cNvSpPr>
          <p:nvPr>
            <p:ph idx="1"/>
          </p:nvPr>
        </p:nvSpPr>
        <p:spPr>
          <a:xfrm>
            <a:off x="609600" y="1600200"/>
            <a:ext cx="7848600" cy="5105400"/>
          </a:xfrm>
        </p:spPr>
        <p:txBody>
          <a:bodyPr>
            <a:normAutofit fontScale="70000" lnSpcReduction="20000"/>
          </a:bodyPr>
          <a:lstStyle/>
          <a:p>
            <a:r>
              <a:rPr lang="en-US" dirty="0" smtClean="0"/>
              <a:t>Attach a sequence number to each message used in an authentication exchange</a:t>
            </a:r>
          </a:p>
          <a:p>
            <a:pPr lvl="1"/>
            <a:r>
              <a:rPr lang="en-US" dirty="0" smtClean="0"/>
              <a:t>A new message is accepted only if its sequence number is in the proper order</a:t>
            </a:r>
          </a:p>
          <a:p>
            <a:pPr lvl="1"/>
            <a:r>
              <a:rPr lang="en-US" dirty="0" smtClean="0"/>
              <a:t>Difficulty with this approach is that it requires each party to keep track of the last sequence number for each claimant it has dealt with</a:t>
            </a:r>
          </a:p>
          <a:p>
            <a:pPr lvl="1"/>
            <a:r>
              <a:rPr lang="en-US" dirty="0" smtClean="0"/>
              <a:t>Generally not used for authentication and key exchange because of overhead</a:t>
            </a:r>
          </a:p>
          <a:p>
            <a:pPr marL="342900" lvl="1" indent="-342900">
              <a:spcBef>
                <a:spcPts val="2400"/>
              </a:spcBef>
              <a:buClr>
                <a:srgbClr val="BAABE3"/>
              </a:buClr>
            </a:pPr>
            <a:r>
              <a:rPr lang="en-US" sz="2800" dirty="0" smtClean="0">
                <a:cs typeface="ＭＳ Ｐゴシック" pitchFamily="-84" charset="-128"/>
              </a:rPr>
              <a:t>Timestamps</a:t>
            </a:r>
          </a:p>
          <a:p>
            <a:pPr lvl="1"/>
            <a:r>
              <a:rPr lang="en-US" sz="2581" dirty="0" smtClean="0"/>
              <a:t>Requires that clocks among the various participants be synchronized</a:t>
            </a:r>
          </a:p>
          <a:p>
            <a:pPr lvl="1"/>
            <a:r>
              <a:rPr lang="en-US" sz="2571" dirty="0" smtClean="0"/>
              <a:t> Party A accepts a message as fresh only if the message contains a timestamp  that, in A’s judgment, is close enough to A’s knowledge of current time</a:t>
            </a:r>
          </a:p>
          <a:p>
            <a:pPr marL="342900" lvl="1" indent="-342900">
              <a:spcBef>
                <a:spcPts val="2400"/>
              </a:spcBef>
              <a:buClr>
                <a:srgbClr val="BAABE3"/>
              </a:buClr>
            </a:pPr>
            <a:r>
              <a:rPr lang="en-US" sz="2800" dirty="0" smtClean="0">
                <a:cs typeface="ＭＳ Ｐゴシック" pitchFamily="-84" charset="-128"/>
              </a:rPr>
              <a:t>Challenge/response</a:t>
            </a:r>
          </a:p>
          <a:p>
            <a:pPr lvl="1"/>
            <a:r>
              <a:rPr lang="en-US" sz="2545" dirty="0" smtClean="0"/>
              <a:t> Party A, expecting a fresh message from B, first sends B a nonce  (challenge) and requires that the subsequent message (response) received from B contain the correct nonce value</a:t>
            </a:r>
          </a:p>
        </p:txBody>
      </p:sp>
      <p:sp>
        <p:nvSpPr>
          <p:cNvPr id="4" name="Footer Placeholder 3"/>
          <p:cNvSpPr>
            <a:spLocks noGrp="1"/>
          </p:cNvSpPr>
          <p:nvPr>
            <p:ph type="ftr" sz="quarter" idx="11"/>
          </p:nvPr>
        </p:nvSpPr>
        <p:spPr>
          <a:xfrm>
            <a:off x="0" y="6492875"/>
            <a:ext cx="52578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One-Way Authentication</a:t>
            </a:r>
            <a:endParaRPr lang="en-US" dirty="0"/>
          </a:p>
        </p:txBody>
      </p:sp>
      <p:graphicFrame>
        <p:nvGraphicFramePr>
          <p:cNvPr id="4" name="Content Placeholder 3"/>
          <p:cNvGraphicFramePr>
            <a:graphicFrameLocks noGrp="1"/>
          </p:cNvGraphicFramePr>
          <p:nvPr>
            <p:ph idx="1"/>
          </p:nvPr>
        </p:nvGraphicFramePr>
        <p:xfrm>
          <a:off x="609600" y="1676400"/>
          <a:ext cx="7924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096000" cy="365125"/>
          </a:xfrm>
        </p:spPr>
        <p:txBody>
          <a:bodyPr/>
          <a:lstStyle/>
          <a:p>
            <a:pPr>
              <a:defRPr/>
            </a:pPr>
            <a:r>
              <a:rPr lang="en-US" sz="1050" dirty="0" smtClean="0"/>
              <a:t>© 2017 Pearson Education, Ltd., All rights reserved.      </a:t>
            </a:r>
            <a:endParaRPr lang="en-US" sz="1050" dirty="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10259</TotalTime>
  <Words>15676</Words>
  <Application>Microsoft Office PowerPoint</Application>
  <PresentationFormat>On-screen Show (4:3)</PresentationFormat>
  <Paragraphs>1488</Paragraphs>
  <Slides>43</Slides>
  <Notes>43</Notes>
  <HiddenSlides>0</HiddenSlides>
  <MMClips>0</MMClips>
  <ScaleCrop>false</ScaleCrop>
  <HeadingPairs>
    <vt:vector size="6" baseType="variant">
      <vt:variant>
        <vt:lpstr>Theme</vt:lpstr>
      </vt:variant>
      <vt:variant>
        <vt:i4>2</vt:i4>
      </vt:variant>
      <vt:variant>
        <vt:lpstr>Links</vt:lpstr>
      </vt:variant>
      <vt:variant>
        <vt:i4>2</vt:i4>
      </vt:variant>
      <vt:variant>
        <vt:lpstr>Slide Titles</vt:lpstr>
      </vt:variant>
      <vt:variant>
        <vt:i4>43</vt:i4>
      </vt:variant>
    </vt:vector>
  </HeadingPairs>
  <TitlesOfParts>
    <vt:vector size="47" baseType="lpstr">
      <vt:lpstr>ch01</vt:lpstr>
      <vt:lpstr>Infusion</vt:lpstr>
      <vt:lpstr>mclaughlinkl:Desktop:Crypto6e%20Tables:T15-UserAuthentication.doc!OLE_LINK2</vt:lpstr>
      <vt:lpstr>mclaughlinkl:Desktop:Crypto6e%20Tables:T15-UserAuthentication.doc!OLE_LINK3</vt:lpstr>
      <vt:lpstr>Cryptography and Network Security</vt:lpstr>
      <vt:lpstr>Chapter 15</vt:lpstr>
      <vt:lpstr>Remote User-Authentication Principles</vt:lpstr>
      <vt:lpstr>Slide 4</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Slide 16</vt:lpstr>
      <vt:lpstr>Slide 17</vt:lpstr>
      <vt:lpstr>Slide 18</vt:lpstr>
      <vt:lpstr>Slide 19</vt:lpstr>
      <vt:lpstr>Slide 20</vt:lpstr>
      <vt:lpstr>Slide 21</vt:lpstr>
      <vt:lpstr>Kerberos Realms  and Multiple Kerberi</vt:lpstr>
      <vt:lpstr>Kerberos Realm</vt:lpstr>
      <vt:lpstr>Kerberos Principal</vt:lpstr>
      <vt:lpstr>Slide 25</vt:lpstr>
      <vt:lpstr>Differences Between Versions 4 and 5</vt:lpstr>
      <vt:lpstr>Slide 27</vt:lpstr>
      <vt:lpstr>Slide 28</vt:lpstr>
      <vt:lpstr>Mutual Authentication</vt:lpstr>
      <vt:lpstr>One-Way Authentication</vt:lpstr>
      <vt:lpstr>Federated Identity Management</vt:lpstr>
      <vt:lpstr>Slide 32</vt:lpstr>
      <vt:lpstr>Slide 33</vt:lpstr>
      <vt:lpstr>Key Standards</vt:lpstr>
      <vt:lpstr>Slide 35</vt:lpstr>
      <vt:lpstr>Personal Identity Verification</vt:lpstr>
      <vt:lpstr>Slide 37</vt:lpstr>
      <vt:lpstr>PIV Documentation</vt:lpstr>
      <vt:lpstr>PIV Credentials and Keys</vt:lpstr>
      <vt:lpstr>Slide 40</vt:lpstr>
      <vt:lpstr>Authentication </vt:lpstr>
      <vt:lpstr>Slide 42</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keywords/>
  <dc:description/>
  <cp:lastModifiedBy>Binod</cp:lastModifiedBy>
  <cp:revision>61</cp:revision>
  <dcterms:created xsi:type="dcterms:W3CDTF">2016-05-01T01:47:55Z</dcterms:created>
  <dcterms:modified xsi:type="dcterms:W3CDTF">2016-08-26T11:02:54Z</dcterms:modified>
  <cp:category/>
</cp:coreProperties>
</file>